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4" r:id="rId1"/>
  </p:sldMasterIdLst>
  <p:notesMasterIdLst>
    <p:notesMasterId r:id="rId15"/>
  </p:notesMasterIdLst>
  <p:handoutMasterIdLst>
    <p:handoutMasterId r:id="rId16"/>
  </p:handoutMasterIdLst>
  <p:sldIdLst>
    <p:sldId id="726" r:id="rId2"/>
    <p:sldId id="709" r:id="rId3"/>
    <p:sldId id="694" r:id="rId4"/>
    <p:sldId id="724" r:id="rId5"/>
    <p:sldId id="696" r:id="rId6"/>
    <p:sldId id="700" r:id="rId7"/>
    <p:sldId id="698" r:id="rId8"/>
    <p:sldId id="697" r:id="rId9"/>
    <p:sldId id="699" r:id="rId10"/>
    <p:sldId id="722" r:id="rId11"/>
    <p:sldId id="719" r:id="rId12"/>
    <p:sldId id="718" r:id="rId13"/>
    <p:sldId id="725" r:id="rId14"/>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1">
          <p15:clr>
            <a:srgbClr val="A4A3A4"/>
          </p15:clr>
        </p15:guide>
        <p15:guide id="2" pos="221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CCFF"/>
    <a:srgbClr val="FFFFFF"/>
    <a:srgbClr val="CCECFF"/>
    <a:srgbClr val="3399FF"/>
    <a:srgbClr val="8BD3FF"/>
    <a:srgbClr val="ADFEFA"/>
    <a:srgbClr val="EBF1DE"/>
    <a:srgbClr val="94B6D2"/>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34" autoAdjust="0"/>
    <p:restoredTop sz="95595" autoAdjust="0"/>
  </p:normalViewPr>
  <p:slideViewPr>
    <p:cSldViewPr>
      <p:cViewPr varScale="1">
        <p:scale>
          <a:sx n="117" d="100"/>
          <a:sy n="117" d="100"/>
        </p:scale>
        <p:origin x="1536" y="168"/>
      </p:cViewPr>
      <p:guideLst>
        <p:guide orient="horz" pos="2160"/>
        <p:guide pos="2880"/>
      </p:guideLst>
    </p:cSldViewPr>
  </p:slideViewPr>
  <p:outlineViewPr>
    <p:cViewPr>
      <p:scale>
        <a:sx n="33" d="100"/>
        <a:sy n="33" d="100"/>
      </p:scale>
      <p:origin x="0" y="-9192"/>
    </p:cViewPr>
  </p:outlineViewPr>
  <p:notesTextViewPr>
    <p:cViewPr>
      <p:scale>
        <a:sx n="100" d="100"/>
        <a:sy n="100" d="100"/>
      </p:scale>
      <p:origin x="0" y="0"/>
    </p:cViewPr>
  </p:notesTextViewPr>
  <p:sorterViewPr>
    <p:cViewPr varScale="1">
      <p:scale>
        <a:sx n="1" d="1"/>
        <a:sy n="1" d="1"/>
      </p:scale>
      <p:origin x="0" y="-1184"/>
    </p:cViewPr>
  </p:sorterViewPr>
  <p:notesViewPr>
    <p:cSldViewPr>
      <p:cViewPr varScale="1">
        <p:scale>
          <a:sx n="75" d="100"/>
          <a:sy n="75" d="100"/>
        </p:scale>
        <p:origin x="4104" y="160"/>
      </p:cViewPr>
      <p:guideLst>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702023633184499"/>
          <c:y val="4.90856299212599E-2"/>
          <c:w val="0.76245642562006499"/>
          <c:h val="0.81178608923884499"/>
        </c:manualLayout>
      </c:layout>
      <c:lineChart>
        <c:grouping val="stacked"/>
        <c:varyColors val="0"/>
        <c:ser>
          <c:idx val="0"/>
          <c:order val="0"/>
          <c:val>
            <c:numRef>
              <c:f>Sheet1!$B$3:$B$7</c:f>
              <c:numCache>
                <c:formatCode>General</c:formatCode>
                <c:ptCount val="5"/>
                <c:pt idx="0">
                  <c:v>220</c:v>
                </c:pt>
                <c:pt idx="1">
                  <c:v>224</c:v>
                </c:pt>
                <c:pt idx="2">
                  <c:v>232</c:v>
                </c:pt>
                <c:pt idx="3">
                  <c:v>241</c:v>
                </c:pt>
                <c:pt idx="4">
                  <c:v>252</c:v>
                </c:pt>
              </c:numCache>
            </c:numRef>
          </c:val>
          <c:smooth val="0"/>
          <c:extLst>
            <c:ext xmlns:c16="http://schemas.microsoft.com/office/drawing/2014/chart" uri="{C3380CC4-5D6E-409C-BE32-E72D297353CC}">
              <c16:uniqueId val="{00000000-4BF0-4B8A-816E-B9423915A615}"/>
            </c:ext>
          </c:extLst>
        </c:ser>
        <c:dLbls>
          <c:showLegendKey val="0"/>
          <c:showVal val="0"/>
          <c:showCatName val="0"/>
          <c:showSerName val="0"/>
          <c:showPercent val="0"/>
          <c:showBubbleSize val="0"/>
        </c:dLbls>
        <c:marker val="1"/>
        <c:smooth val="0"/>
        <c:axId val="854167648"/>
        <c:axId val="854421344"/>
      </c:lineChart>
      <c:catAx>
        <c:axId val="854167648"/>
        <c:scaling>
          <c:orientation val="minMax"/>
        </c:scaling>
        <c:delete val="0"/>
        <c:axPos val="b"/>
        <c:numFmt formatCode="0;[Red]0" sourceLinked="0"/>
        <c:majorTickMark val="out"/>
        <c:minorTickMark val="none"/>
        <c:tickLblPos val="nextTo"/>
        <c:spPr>
          <a:noFill/>
        </c:spPr>
        <c:crossAx val="854421344"/>
        <c:crosses val="autoZero"/>
        <c:auto val="0"/>
        <c:lblAlgn val="ctr"/>
        <c:lblOffset val="100"/>
        <c:tickLblSkip val="1"/>
        <c:noMultiLvlLbl val="0"/>
      </c:catAx>
      <c:valAx>
        <c:axId val="854421344"/>
        <c:scaling>
          <c:orientation val="minMax"/>
          <c:max val="260"/>
          <c:min val="215"/>
        </c:scaling>
        <c:delete val="0"/>
        <c:axPos val="l"/>
        <c:majorGridlines/>
        <c:numFmt formatCode="General" sourceLinked="1"/>
        <c:majorTickMark val="out"/>
        <c:minorTickMark val="none"/>
        <c:tickLblPos val="nextTo"/>
        <c:crossAx val="854167648"/>
        <c:crossesAt val="1"/>
        <c:crossBetween val="between"/>
      </c:valAx>
    </c:plotArea>
    <c:plotVisOnly val="1"/>
    <c:dispBlanksAs val="zero"/>
    <c:showDLblsOverMax val="0"/>
  </c:chart>
  <c:spPr>
    <a:solidFill>
      <a:srgbClr val="1F497D">
        <a:lumMod val="20000"/>
        <a:lumOff val="80000"/>
      </a:srgbClr>
    </a:solidFill>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dirty="0">
                <a:solidFill>
                  <a:srgbClr val="C00000"/>
                </a:solidFill>
              </a:rPr>
              <a:t>IAC external users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cked"/>
        <c:varyColors val="0"/>
        <c:ser>
          <c:idx val="0"/>
          <c:order val="0"/>
          <c:spPr>
            <a:ln w="28575" cap="rnd">
              <a:solidFill>
                <a:schemeClr val="accent1"/>
              </a:solidFill>
              <a:round/>
            </a:ln>
            <a:effectLst/>
          </c:spPr>
          <c:marker>
            <c:symbol val="circle"/>
            <c:size val="5"/>
            <c:spPr>
              <a:solidFill>
                <a:schemeClr val="accent1"/>
              </a:solidFill>
              <a:ln w="9525">
                <a:solidFill>
                  <a:schemeClr val="accent1"/>
                </a:solidFill>
              </a:ln>
              <a:effectLst/>
            </c:spPr>
          </c:marker>
          <c:val>
            <c:numRef>
              <c:f>Sheet1!$A$1:$A$5</c:f>
              <c:numCache>
                <c:formatCode>General</c:formatCode>
                <c:ptCount val="5"/>
                <c:pt idx="0">
                  <c:v>10</c:v>
                </c:pt>
                <c:pt idx="1">
                  <c:v>12</c:v>
                </c:pt>
                <c:pt idx="2">
                  <c:v>15</c:v>
                </c:pt>
                <c:pt idx="3">
                  <c:v>18</c:v>
                </c:pt>
                <c:pt idx="4">
                  <c:v>22</c:v>
                </c:pt>
              </c:numCache>
            </c:numRef>
          </c:val>
          <c:smooth val="0"/>
          <c:extLst>
            <c:ext xmlns:c16="http://schemas.microsoft.com/office/drawing/2014/chart" uri="{C3380CC4-5D6E-409C-BE32-E72D297353CC}">
              <c16:uniqueId val="{00000000-9871-4B4B-83E5-3EBA0DA98EE6}"/>
            </c:ext>
          </c:extLst>
        </c:ser>
        <c:ser>
          <c:idx val="1"/>
          <c:order val="1"/>
          <c:spPr>
            <a:ln w="28575" cap="rnd">
              <a:solidFill>
                <a:schemeClr val="accent2"/>
              </a:solidFill>
              <a:round/>
            </a:ln>
            <a:effectLst/>
          </c:spPr>
          <c:marker>
            <c:symbol val="circle"/>
            <c:size val="5"/>
            <c:spPr>
              <a:solidFill>
                <a:schemeClr val="accent2"/>
              </a:solidFill>
              <a:ln w="9525">
                <a:solidFill>
                  <a:schemeClr val="accent2"/>
                </a:solidFill>
              </a:ln>
              <a:effectLst/>
            </c:spPr>
          </c:marker>
          <c:val>
            <c:numRef>
              <c:f>Sheet1!$B$1:$B$5</c:f>
              <c:numCache>
                <c:formatCode>General</c:formatCode>
                <c:ptCount val="5"/>
                <c:pt idx="0">
                  <c:v>55</c:v>
                </c:pt>
                <c:pt idx="1">
                  <c:v>63</c:v>
                </c:pt>
                <c:pt idx="2">
                  <c:v>73</c:v>
                </c:pt>
                <c:pt idx="3">
                  <c:v>85</c:v>
                </c:pt>
                <c:pt idx="4">
                  <c:v>96</c:v>
                </c:pt>
              </c:numCache>
            </c:numRef>
          </c:val>
          <c:smooth val="0"/>
          <c:extLst>
            <c:ext xmlns:c16="http://schemas.microsoft.com/office/drawing/2014/chart" uri="{C3380CC4-5D6E-409C-BE32-E72D297353CC}">
              <c16:uniqueId val="{00000001-9871-4B4B-83E5-3EBA0DA98EE6}"/>
            </c:ext>
          </c:extLst>
        </c:ser>
        <c:dLbls>
          <c:showLegendKey val="0"/>
          <c:showVal val="0"/>
          <c:showCatName val="0"/>
          <c:showSerName val="0"/>
          <c:showPercent val="0"/>
          <c:showBubbleSize val="0"/>
        </c:dLbls>
        <c:marker val="1"/>
        <c:smooth val="0"/>
        <c:axId val="851789952"/>
        <c:axId val="972100464"/>
      </c:lineChart>
      <c:catAx>
        <c:axId val="851789952"/>
        <c:scaling>
          <c:orientation val="minMax"/>
        </c:scaling>
        <c:delete val="1"/>
        <c:axPos val="b"/>
        <c:numFmt formatCode="@" sourceLinked="0"/>
        <c:majorTickMark val="none"/>
        <c:minorTickMark val="none"/>
        <c:tickLblPos val="nextTo"/>
        <c:crossAx val="972100464"/>
        <c:crosses val="autoZero"/>
        <c:auto val="0"/>
        <c:lblAlgn val="ctr"/>
        <c:lblOffset val="100"/>
        <c:noMultiLvlLbl val="0"/>
      </c:catAx>
      <c:valAx>
        <c:axId val="972100464"/>
        <c:scaling>
          <c:orientation val="minMax"/>
          <c:max val="13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851789952"/>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900" b="0" i="0" u="none" strike="noStrike" kern="1200" baseline="0">
                <a:noFill/>
                <a:latin typeface="+mn-lt"/>
                <a:ea typeface="+mn-ea"/>
                <a:cs typeface="+mn-cs"/>
              </a:defRPr>
            </a:pPr>
            <a:endParaRPr lang="en-US"/>
          </a:p>
        </c:txPr>
      </c:legendEntry>
      <c:legendEntry>
        <c:idx val="1"/>
        <c:txPr>
          <a:bodyPr rot="0" spcFirstLastPara="1" vertOverflow="ellipsis" vert="horz" wrap="square" anchor="ctr" anchorCtr="1"/>
          <a:lstStyle/>
          <a:p>
            <a:pPr>
              <a:defRPr sz="900" b="0" i="0" u="none" strike="noStrike" kern="1200" baseline="0">
                <a:noFill/>
                <a:latin typeface="+mn-lt"/>
                <a:ea typeface="+mn-ea"/>
                <a:cs typeface="+mn-cs"/>
              </a:defRPr>
            </a:pPr>
            <a:endParaRPr lang="en-US"/>
          </a:p>
        </c:txPr>
      </c:legendEntry>
      <c:layout>
        <c:manualLayout>
          <c:xMode val="edge"/>
          <c:yMode val="edge"/>
          <c:x val="0.48935630463039098"/>
          <c:y val="0.45249545614806103"/>
          <c:w val="0.38793418227769699"/>
          <c:h val="0.1938662875473899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3600000" scaled="0"/>
    </a:gradFill>
    <a:ln w="9525" cap="flat" cmpd="thickThin" algn="ctr">
      <a:solidFill>
        <a:srgbClr val="000000">
          <a:lumMod val="75000"/>
        </a:srgbClr>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sz="quarter" idx="1"/>
          </p:nvPr>
        </p:nvSpPr>
        <p:spPr>
          <a:xfrm>
            <a:off x="3976333" y="0"/>
            <a:ext cx="3041968" cy="465296"/>
          </a:xfrm>
          <a:prstGeom prst="rect">
            <a:avLst/>
          </a:prstGeom>
        </p:spPr>
        <p:txBody>
          <a:bodyPr vert="horz" lIns="93287" tIns="46644" rIns="93287" bIns="46644" rtlCol="0"/>
          <a:lstStyle>
            <a:lvl1pPr algn="r">
              <a:defRPr sz="1200"/>
            </a:lvl1pPr>
          </a:lstStyle>
          <a:p>
            <a:fld id="{085C094E-B20F-40DD-9C50-D36773EE99C2}" type="datetimeFigureOut">
              <a:rPr lang="en-US" smtClean="0"/>
              <a:pPr/>
              <a:t>4/23/18</a:t>
            </a:fld>
            <a:endParaRPr lang="en-US"/>
          </a:p>
        </p:txBody>
      </p:sp>
      <p:sp>
        <p:nvSpPr>
          <p:cNvPr id="4" name="Footer Placeholder 3"/>
          <p:cNvSpPr>
            <a:spLocks noGrp="1"/>
          </p:cNvSpPr>
          <p:nvPr>
            <p:ph type="ftr" sz="quarter" idx="2"/>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9014"/>
            <a:ext cx="3041968" cy="465296"/>
          </a:xfrm>
          <a:prstGeom prst="rect">
            <a:avLst/>
          </a:prstGeom>
        </p:spPr>
        <p:txBody>
          <a:bodyPr vert="horz" lIns="93287" tIns="46644" rIns="93287" bIns="46644" rtlCol="0" anchor="b"/>
          <a:lstStyle>
            <a:lvl1pPr algn="r">
              <a:defRPr sz="1200"/>
            </a:lvl1pPr>
          </a:lstStyle>
          <a:p>
            <a:fld id="{CD2C7B14-9018-47B9-9DAC-9B963E87E9F5}" type="slidenum">
              <a:rPr lang="en-US" smtClean="0"/>
              <a:pPr/>
              <a:t>‹#›</a:t>
            </a:fld>
            <a:endParaRPr lang="en-US"/>
          </a:p>
        </p:txBody>
      </p:sp>
    </p:spTree>
    <p:extLst>
      <p:ext uri="{BB962C8B-B14F-4D97-AF65-F5344CB8AC3E}">
        <p14:creationId xmlns:p14="http://schemas.microsoft.com/office/powerpoint/2010/main" val="40999956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vl1pPr>
          </a:lstStyle>
          <a:p>
            <a:fld id="{171DEC84-317C-416E-8F90-2D203E6A08CB}" type="datetimeFigureOut">
              <a:rPr lang="en-US" smtClean="0"/>
              <a:pPr/>
              <a:t>4/23/18</a:t>
            </a:fld>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F4A65078-62D6-4285-98B1-AA90C39512A5}" type="slidenum">
              <a:rPr lang="en-US" smtClean="0"/>
              <a:pPr/>
              <a:t>‹#›</a:t>
            </a:fld>
            <a:endParaRPr lang="en-US"/>
          </a:p>
        </p:txBody>
      </p:sp>
    </p:spTree>
    <p:extLst>
      <p:ext uri="{BB962C8B-B14F-4D97-AF65-F5344CB8AC3E}">
        <p14:creationId xmlns:p14="http://schemas.microsoft.com/office/powerpoint/2010/main" val="182220240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Largest share facility,</a:t>
            </a:r>
            <a:r>
              <a:rPr lang="en-US" baseline="0" dirty="0"/>
              <a:t> one of good example of MRSEC funded in 1994</a:t>
            </a:r>
            <a:endParaRPr lang="en-US" dirty="0"/>
          </a:p>
          <a:p>
            <a:r>
              <a:rPr lang="en-US" dirty="0"/>
              <a:t>Education</a:t>
            </a:r>
          </a:p>
          <a:p>
            <a:r>
              <a:rPr lang="en-US" dirty="0"/>
              <a:t>Industry outreach</a:t>
            </a:r>
          </a:p>
          <a:p>
            <a:endParaRPr lang="en-US" dirty="0"/>
          </a:p>
        </p:txBody>
      </p:sp>
      <p:sp>
        <p:nvSpPr>
          <p:cNvPr id="4" name="Slide Number Placeholder 3"/>
          <p:cNvSpPr>
            <a:spLocks noGrp="1"/>
          </p:cNvSpPr>
          <p:nvPr>
            <p:ph type="sldNum" sz="quarter" idx="10"/>
          </p:nvPr>
        </p:nvSpPr>
        <p:spPr/>
        <p:txBody>
          <a:bodyPr/>
          <a:lstStyle/>
          <a:p>
            <a:fld id="{F4A65078-62D6-4285-98B1-AA90C39512A5}" type="slidenum">
              <a:rPr lang="en-US" smtClean="0"/>
              <a:pPr/>
              <a:t>2</a:t>
            </a:fld>
            <a:endParaRPr lang="en-US"/>
          </a:p>
        </p:txBody>
      </p:sp>
    </p:spTree>
    <p:extLst>
      <p:ext uri="{BB962C8B-B14F-4D97-AF65-F5344CB8AC3E}">
        <p14:creationId xmlns:p14="http://schemas.microsoft.com/office/powerpoint/2010/main" val="1947483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A65078-62D6-4285-98B1-AA90C39512A5}" type="slidenum">
              <a:rPr lang="en-US" smtClean="0"/>
              <a:pPr/>
              <a:t>6</a:t>
            </a:fld>
            <a:endParaRPr lang="en-US"/>
          </a:p>
        </p:txBody>
      </p:sp>
    </p:spTree>
    <p:extLst>
      <p:ext uri="{BB962C8B-B14F-4D97-AF65-F5344CB8AC3E}">
        <p14:creationId xmlns:p14="http://schemas.microsoft.com/office/powerpoint/2010/main" val="2928165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A65078-62D6-4285-98B1-AA90C39512A5}" type="slidenum">
              <a:rPr lang="en-US" smtClean="0"/>
              <a:pPr/>
              <a:t>8</a:t>
            </a:fld>
            <a:endParaRPr lang="en-US"/>
          </a:p>
        </p:txBody>
      </p:sp>
    </p:spTree>
    <p:extLst>
      <p:ext uri="{BB962C8B-B14F-4D97-AF65-F5344CB8AC3E}">
        <p14:creationId xmlns:p14="http://schemas.microsoft.com/office/powerpoint/2010/main" val="1805805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A65078-62D6-4285-98B1-AA90C39512A5}" type="slidenum">
              <a:rPr lang="en-US" smtClean="0"/>
              <a:pPr/>
              <a:t>9</a:t>
            </a:fld>
            <a:endParaRPr lang="en-US"/>
          </a:p>
        </p:txBody>
      </p:sp>
    </p:spTree>
    <p:extLst>
      <p:ext uri="{BB962C8B-B14F-4D97-AF65-F5344CB8AC3E}">
        <p14:creationId xmlns:p14="http://schemas.microsoft.com/office/powerpoint/2010/main" val="295397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primary objective of the PCCM industrial outreach program is to build bridges that directly connect Princeton’s researchers with industrial scientists. We have established a new industrial seminar series (see link: http://pccm.princeton.edu/collaboration) inviting industrial scientists to deliver lectures on campus. The program is mutually beneficial to all – students gain valuable insight into industrial practice, while speakers have the opportunity to learn about campus research and meet potential colleagues. Our speakers have included: a former CEO of the American Institute of Chemical Engineers (</a:t>
            </a:r>
            <a:r>
              <a:rPr lang="en-US" dirty="0" err="1"/>
              <a:t>AlChE</a:t>
            </a:r>
            <a:r>
              <a:rPr lang="en-US" dirty="0"/>
              <a:t>), process engineers, laboratory director, intellectual property attorney, and entrepreneur from a wide range companies; their employers have included: BMS, ExxonMobil, Johnson &amp; Johnson, Merck, and startups. This program has been well received by our faculty, postdoctoral scientists and students.  Industrial seminars - a monthly seminar series for Princeton materials community. Invited speakers include former CEO of </a:t>
            </a:r>
            <a:r>
              <a:rPr lang="en-US" dirty="0" err="1"/>
              <a:t>AIChE</a:t>
            </a:r>
            <a:r>
              <a:rPr lang="en-US" dirty="0"/>
              <a:t>, industrial scientists, IP attorneys, and entrepreneurs from BMS, ExxonMobil, Johnson &amp; Johnson, Merck, and startups.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a:ln>
                  <a:noFill/>
                </a:ln>
                <a:solidFill>
                  <a:prstClr val="black"/>
                </a:solidFill>
                <a:effectLst/>
                <a:uLnTx/>
                <a:uFillTx/>
                <a:latin typeface="Calibri" charset="0"/>
                <a:ea typeface="Calibri" charset="0"/>
                <a:cs typeface="Calibri" charset="0"/>
              </a:rPr>
              <a:t>Industrial seminars - a monthly seminar series for Princeton materials community. Guest speakers include former CEO of </a:t>
            </a:r>
            <a:r>
              <a:rPr kumimoji="0" lang="en-US" sz="1200" i="0" u="none" strike="noStrike" kern="0" cap="none" spc="0" normalizeH="0" baseline="0" noProof="0" dirty="0" err="1">
                <a:ln>
                  <a:noFill/>
                </a:ln>
                <a:solidFill>
                  <a:prstClr val="black"/>
                </a:solidFill>
                <a:effectLst/>
                <a:uLnTx/>
                <a:uFillTx/>
                <a:latin typeface="Calibri" charset="0"/>
                <a:ea typeface="Calibri" charset="0"/>
                <a:cs typeface="Calibri" charset="0"/>
              </a:rPr>
              <a:t>AIChE</a:t>
            </a:r>
            <a:r>
              <a:rPr kumimoji="0" lang="en-US" sz="1200" i="0" u="none" strike="noStrike" kern="0" cap="none" spc="0" normalizeH="0" baseline="0" noProof="0" dirty="0">
                <a:ln>
                  <a:noFill/>
                </a:ln>
                <a:solidFill>
                  <a:prstClr val="black"/>
                </a:solidFill>
                <a:effectLst/>
                <a:uLnTx/>
                <a:uFillTx/>
                <a:latin typeface="Calibri" charset="0"/>
                <a:ea typeface="Calibri" charset="0"/>
                <a:cs typeface="Calibri" charset="0"/>
              </a:rPr>
              <a:t>, industrial scientists, IP attorneys, and entrepreneurs from BMS, ExxonMobil, Johnson &amp; Johnson, Merck, and many startups.</a:t>
            </a:r>
          </a:p>
          <a:p>
            <a:endParaRPr lang="en-US" dirty="0"/>
          </a:p>
          <a:p>
            <a:endParaRPr lang="en-US" dirty="0"/>
          </a:p>
        </p:txBody>
      </p:sp>
      <p:sp>
        <p:nvSpPr>
          <p:cNvPr id="4" name="Slide Number Placeholder 3"/>
          <p:cNvSpPr>
            <a:spLocks noGrp="1"/>
          </p:cNvSpPr>
          <p:nvPr>
            <p:ph type="sldNum" sz="quarter" idx="10"/>
          </p:nvPr>
        </p:nvSpPr>
        <p:spPr/>
        <p:txBody>
          <a:bodyPr/>
          <a:lstStyle/>
          <a:p>
            <a:fld id="{F4A65078-62D6-4285-98B1-AA90C39512A5}" type="slidenum">
              <a:rPr lang="en-US" smtClean="0"/>
              <a:pPr/>
              <a:t>10</a:t>
            </a:fld>
            <a:endParaRPr lang="en-US"/>
          </a:p>
        </p:txBody>
      </p:sp>
    </p:spTree>
    <p:extLst>
      <p:ext uri="{BB962C8B-B14F-4D97-AF65-F5344CB8AC3E}">
        <p14:creationId xmlns:p14="http://schemas.microsoft.com/office/powerpoint/2010/main" val="571819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A65078-62D6-4285-98B1-AA90C39512A5}" type="slidenum">
              <a:rPr lang="en-US" smtClean="0"/>
              <a:pPr/>
              <a:t>11</a:t>
            </a:fld>
            <a:endParaRPr lang="en-US"/>
          </a:p>
        </p:txBody>
      </p:sp>
    </p:spTree>
    <p:extLst>
      <p:ext uri="{BB962C8B-B14F-4D97-AF65-F5344CB8AC3E}">
        <p14:creationId xmlns:p14="http://schemas.microsoft.com/office/powerpoint/2010/main" val="3105401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recent years electron microscopy (EM) instrumentation and methods have significantly advanced. From </a:t>
            </a:r>
            <a:r>
              <a:rPr lang="en-US" dirty="0" err="1"/>
              <a:t>Cryo</a:t>
            </a:r>
            <a:r>
              <a:rPr lang="en-US" dirty="0"/>
              <a:t>-EM to aberration correction, and from low-energy holography to vortex beams, both the physical and life sciences have benefited greatly. Still, the instrumentation and methods used by both communities differ. With this conference we hope to bring together leading researchers in both the physical and life sciences to advance EM instrumentation and methods. Together, academia and industry can approach tomorrow’s challenges: </a:t>
            </a:r>
          </a:p>
          <a:p>
            <a:endParaRPr lang="en-US" dirty="0"/>
          </a:p>
          <a:p>
            <a:r>
              <a:rPr lang="en-US" dirty="0"/>
              <a:t>Attracting hundreds of researchers from both academia and industry including IAC longstanding partners as well as many startups.</a:t>
            </a:r>
          </a:p>
          <a:p>
            <a:r>
              <a:rPr lang="en-US" dirty="0"/>
              <a:t>Educating the scientific community across broad disciplines about the most advanced aberration correction and </a:t>
            </a:r>
            <a:r>
              <a:rPr lang="en-US" dirty="0" err="1"/>
              <a:t>Cryo</a:t>
            </a:r>
            <a:r>
              <a:rPr lang="en-US" dirty="0"/>
              <a:t>-EM.</a:t>
            </a:r>
          </a:p>
          <a:p>
            <a:r>
              <a:rPr lang="en-US" dirty="0"/>
              <a:t>Inspiring the scientific community to utilize advanced electron microscopy in innovative ways to answer their scientific questions in Nature research.</a:t>
            </a:r>
          </a:p>
        </p:txBody>
      </p:sp>
      <p:sp>
        <p:nvSpPr>
          <p:cNvPr id="4" name="Slide Number Placeholder 3"/>
          <p:cNvSpPr>
            <a:spLocks noGrp="1"/>
          </p:cNvSpPr>
          <p:nvPr>
            <p:ph type="sldNum" sz="quarter" idx="10"/>
          </p:nvPr>
        </p:nvSpPr>
        <p:spPr/>
        <p:txBody>
          <a:bodyPr/>
          <a:lstStyle/>
          <a:p>
            <a:fld id="{F4A65078-62D6-4285-98B1-AA90C39512A5}" type="slidenum">
              <a:rPr lang="en-US" smtClean="0"/>
              <a:pPr/>
              <a:t>12</a:t>
            </a:fld>
            <a:endParaRPr lang="en-US"/>
          </a:p>
        </p:txBody>
      </p:sp>
    </p:spTree>
    <p:extLst>
      <p:ext uri="{BB962C8B-B14F-4D97-AF65-F5344CB8AC3E}">
        <p14:creationId xmlns:p14="http://schemas.microsoft.com/office/powerpoint/2010/main" val="1475878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2996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4131468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152400" y="1143000"/>
            <a:ext cx="86868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051" name="Picture 51" descr="footer_shield only"/>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137400" y="6119815"/>
            <a:ext cx="1638300" cy="1004887"/>
          </a:xfrm>
          <a:prstGeom prst="rect">
            <a:avLst/>
          </a:prstGeom>
          <a:noFill/>
          <a:ln w="9525">
            <a:noFill/>
            <a:miter lim="800000"/>
            <a:headEnd/>
            <a:tailEnd/>
          </a:ln>
        </p:spPr>
      </p:pic>
      <p:sp>
        <p:nvSpPr>
          <p:cNvPr id="27701" name="Text Box 53"/>
          <p:cNvSpPr txBox="1">
            <a:spLocks noChangeArrowheads="1"/>
          </p:cNvSpPr>
          <p:nvPr/>
        </p:nvSpPr>
        <p:spPr bwMode="auto">
          <a:xfrm>
            <a:off x="746126" y="6061075"/>
            <a:ext cx="184731" cy="369332"/>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defRPr/>
            </a:pPr>
            <a:endParaRPr lang="en-US" sz="1800">
              <a:solidFill>
                <a:srgbClr val="000000"/>
              </a:solidFill>
            </a:endParaRPr>
          </a:p>
        </p:txBody>
      </p:sp>
      <p:pic>
        <p:nvPicPr>
          <p:cNvPr id="2054" name="Picture 54" descr="pccmlogo"/>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38200" y="6172200"/>
            <a:ext cx="1905000" cy="484188"/>
          </a:xfrm>
          <a:prstGeom prst="rect">
            <a:avLst/>
          </a:prstGeom>
          <a:noFill/>
          <a:ln w="9525">
            <a:noFill/>
            <a:miter lim="800000"/>
            <a:headEnd/>
            <a:tailEnd/>
          </a:ln>
        </p:spPr>
      </p:pic>
      <p:sp>
        <p:nvSpPr>
          <p:cNvPr id="27703" name="Line 55"/>
          <p:cNvSpPr>
            <a:spLocks noChangeShapeType="1"/>
          </p:cNvSpPr>
          <p:nvPr/>
        </p:nvSpPr>
        <p:spPr bwMode="auto">
          <a:xfrm flipV="1">
            <a:off x="2743200" y="6477000"/>
            <a:ext cx="3581400" cy="0"/>
          </a:xfrm>
          <a:prstGeom prst="line">
            <a:avLst/>
          </a:prstGeom>
          <a:noFill/>
          <a:ln w="28575">
            <a:solidFill>
              <a:schemeClr val="tx1"/>
            </a:solidFill>
            <a:round/>
            <a:headEnd/>
            <a:tailEnd/>
          </a:ln>
          <a:effectLst/>
        </p:spPr>
        <p:txBody>
          <a:bodyPr wrap="none" anchor="ctr"/>
          <a:lstStyle/>
          <a:p>
            <a:pPr eaLnBrk="0" fontAlgn="base" hangingPunct="0">
              <a:spcBef>
                <a:spcPct val="0"/>
              </a:spcBef>
              <a:spcAft>
                <a:spcPct val="0"/>
              </a:spcAft>
              <a:defRPr/>
            </a:pPr>
            <a:endParaRPr lang="en-US" sz="1800">
              <a:solidFill>
                <a:srgbClr val="000000"/>
              </a:solidFill>
            </a:endParaRPr>
          </a:p>
        </p:txBody>
      </p:sp>
      <p:sp>
        <p:nvSpPr>
          <p:cNvPr id="27704" name="Line 56"/>
          <p:cNvSpPr>
            <a:spLocks noChangeShapeType="1"/>
          </p:cNvSpPr>
          <p:nvPr/>
        </p:nvSpPr>
        <p:spPr bwMode="auto">
          <a:xfrm>
            <a:off x="2743200" y="6400800"/>
            <a:ext cx="3581400" cy="0"/>
          </a:xfrm>
          <a:prstGeom prst="line">
            <a:avLst/>
          </a:prstGeom>
          <a:noFill/>
          <a:ln w="28575">
            <a:solidFill>
              <a:srgbClr val="FF6600"/>
            </a:solidFill>
            <a:round/>
            <a:headEnd/>
            <a:tailEnd/>
          </a:ln>
          <a:effectLst/>
        </p:spPr>
        <p:txBody>
          <a:bodyPr wrap="none" anchor="ctr"/>
          <a:lstStyle/>
          <a:p>
            <a:pPr eaLnBrk="0" fontAlgn="base" hangingPunct="0">
              <a:spcBef>
                <a:spcPct val="0"/>
              </a:spcBef>
              <a:spcAft>
                <a:spcPct val="0"/>
              </a:spcAft>
              <a:defRPr/>
            </a:pPr>
            <a:endParaRPr lang="en-US" sz="1800">
              <a:solidFill>
                <a:srgbClr val="000000"/>
              </a:solidFill>
            </a:endParaRPr>
          </a:p>
        </p:txBody>
      </p:sp>
      <p:sp>
        <p:nvSpPr>
          <p:cNvPr id="27705" name="Line 57"/>
          <p:cNvSpPr>
            <a:spLocks noChangeShapeType="1"/>
          </p:cNvSpPr>
          <p:nvPr/>
        </p:nvSpPr>
        <p:spPr bwMode="auto">
          <a:xfrm>
            <a:off x="304800" y="6400800"/>
            <a:ext cx="533400" cy="0"/>
          </a:xfrm>
          <a:prstGeom prst="line">
            <a:avLst/>
          </a:prstGeom>
          <a:noFill/>
          <a:ln w="28575">
            <a:solidFill>
              <a:srgbClr val="FF6600"/>
            </a:solidFill>
            <a:round/>
            <a:headEnd/>
            <a:tailEnd/>
          </a:ln>
          <a:effectLst/>
        </p:spPr>
        <p:txBody>
          <a:bodyPr wrap="none" anchor="ctr"/>
          <a:lstStyle/>
          <a:p>
            <a:pPr eaLnBrk="0" fontAlgn="base" hangingPunct="0">
              <a:spcBef>
                <a:spcPct val="0"/>
              </a:spcBef>
              <a:spcAft>
                <a:spcPct val="0"/>
              </a:spcAft>
              <a:defRPr/>
            </a:pPr>
            <a:endParaRPr lang="en-US" sz="1800">
              <a:solidFill>
                <a:srgbClr val="000000"/>
              </a:solidFill>
            </a:endParaRPr>
          </a:p>
        </p:txBody>
      </p:sp>
      <p:sp>
        <p:nvSpPr>
          <p:cNvPr id="27706" name="Line 58"/>
          <p:cNvSpPr>
            <a:spLocks noChangeShapeType="1"/>
          </p:cNvSpPr>
          <p:nvPr/>
        </p:nvSpPr>
        <p:spPr bwMode="auto">
          <a:xfrm flipV="1">
            <a:off x="304800" y="6477000"/>
            <a:ext cx="533400" cy="0"/>
          </a:xfrm>
          <a:prstGeom prst="line">
            <a:avLst/>
          </a:prstGeom>
          <a:noFill/>
          <a:ln w="28575">
            <a:solidFill>
              <a:schemeClr val="tx1"/>
            </a:solidFill>
            <a:round/>
            <a:headEnd/>
            <a:tailEnd/>
          </a:ln>
          <a:effectLst/>
        </p:spPr>
        <p:txBody>
          <a:bodyPr wrap="none" anchor="ctr"/>
          <a:lstStyle/>
          <a:p>
            <a:pPr eaLnBrk="0" fontAlgn="base" hangingPunct="0">
              <a:spcBef>
                <a:spcPct val="0"/>
              </a:spcBef>
              <a:spcAft>
                <a:spcPct val="0"/>
              </a:spcAft>
              <a:defRPr/>
            </a:pPr>
            <a:endParaRPr lang="en-US" sz="1800">
              <a:solidFill>
                <a:srgbClr val="000000"/>
              </a:solidFill>
            </a:endParaRPr>
          </a:p>
        </p:txBody>
      </p:sp>
      <p:sp>
        <p:nvSpPr>
          <p:cNvPr id="27707" name="Line 59"/>
          <p:cNvSpPr>
            <a:spLocks noChangeShapeType="1"/>
          </p:cNvSpPr>
          <p:nvPr/>
        </p:nvSpPr>
        <p:spPr bwMode="auto">
          <a:xfrm>
            <a:off x="7696200" y="6400800"/>
            <a:ext cx="1066800" cy="0"/>
          </a:xfrm>
          <a:prstGeom prst="line">
            <a:avLst/>
          </a:prstGeom>
          <a:noFill/>
          <a:ln w="28575">
            <a:solidFill>
              <a:srgbClr val="FF6600"/>
            </a:solidFill>
            <a:round/>
            <a:headEnd/>
            <a:tailEnd/>
          </a:ln>
          <a:effectLst/>
        </p:spPr>
        <p:txBody>
          <a:bodyPr wrap="none" anchor="ctr"/>
          <a:lstStyle/>
          <a:p>
            <a:pPr eaLnBrk="0" fontAlgn="base" hangingPunct="0">
              <a:spcBef>
                <a:spcPct val="0"/>
              </a:spcBef>
              <a:spcAft>
                <a:spcPct val="0"/>
              </a:spcAft>
              <a:defRPr/>
            </a:pPr>
            <a:endParaRPr lang="en-US" sz="1800">
              <a:solidFill>
                <a:srgbClr val="000000"/>
              </a:solidFill>
            </a:endParaRPr>
          </a:p>
        </p:txBody>
      </p:sp>
      <p:sp>
        <p:nvSpPr>
          <p:cNvPr id="27708" name="Line 60"/>
          <p:cNvSpPr>
            <a:spLocks noChangeShapeType="1"/>
          </p:cNvSpPr>
          <p:nvPr/>
        </p:nvSpPr>
        <p:spPr bwMode="auto">
          <a:xfrm flipV="1">
            <a:off x="7696200" y="6477000"/>
            <a:ext cx="1066800" cy="0"/>
          </a:xfrm>
          <a:prstGeom prst="line">
            <a:avLst/>
          </a:prstGeom>
          <a:noFill/>
          <a:ln w="28575">
            <a:solidFill>
              <a:schemeClr val="tx1"/>
            </a:solidFill>
            <a:round/>
            <a:headEnd/>
            <a:tailEnd/>
          </a:ln>
          <a:effectLst/>
        </p:spPr>
        <p:txBody>
          <a:bodyPr wrap="none" anchor="ctr"/>
          <a:lstStyle/>
          <a:p>
            <a:pPr eaLnBrk="0" fontAlgn="base" hangingPunct="0">
              <a:spcBef>
                <a:spcPct val="0"/>
              </a:spcBef>
              <a:spcAft>
                <a:spcPct val="0"/>
              </a:spcAft>
              <a:defRPr/>
            </a:pPr>
            <a:endParaRPr lang="en-US" sz="1800">
              <a:solidFill>
                <a:srgbClr val="000000"/>
              </a:solidFill>
            </a:endParaRPr>
          </a:p>
        </p:txBody>
      </p:sp>
      <p:pic>
        <p:nvPicPr>
          <p:cNvPr id="2" name="Picture 1"/>
          <p:cNvPicPr>
            <a:picLocks noChangeAspect="1"/>
          </p:cNvPicPr>
          <p:nvPr/>
        </p:nvPicPr>
        <p:blipFill>
          <a:blip r:embed="rId6"/>
          <a:stretch>
            <a:fillRect/>
          </a:stretch>
        </p:blipFill>
        <p:spPr>
          <a:xfrm>
            <a:off x="6432638" y="6078026"/>
            <a:ext cx="704762" cy="704762"/>
          </a:xfrm>
          <a:prstGeom prst="rect">
            <a:avLst/>
          </a:prstGeom>
        </p:spPr>
      </p:pic>
    </p:spTree>
    <p:extLst>
      <p:ext uri="{BB962C8B-B14F-4D97-AF65-F5344CB8AC3E}">
        <p14:creationId xmlns:p14="http://schemas.microsoft.com/office/powerpoint/2010/main" val="2277426858"/>
      </p:ext>
    </p:extLst>
  </p:cSld>
  <p:clrMap bg1="lt1" tx1="dk1" bg2="lt2" tx2="dk2" accent1="accent1" accent2="accent2" accent3="accent3" accent4="accent4" accent5="accent5" accent6="accent6" hlink="hlink" folHlink="folHlink"/>
  <p:sldLayoutIdLst>
    <p:sldLayoutId id="2147483915" r:id="rId1"/>
    <p:sldLayoutId id="2147483916" r:id="rId2"/>
  </p:sldLayoutIdLst>
  <p:hf hdr="0" ftr="0" dt="0"/>
  <p:txStyles>
    <p:titleStyle>
      <a:lvl1pPr algn="l" rtl="0" eaLnBrk="0" fontAlgn="base" hangingPunct="0">
        <a:spcBef>
          <a:spcPct val="0"/>
        </a:spcBef>
        <a:spcAft>
          <a:spcPct val="0"/>
        </a:spcAft>
        <a:defRPr sz="2700">
          <a:solidFill>
            <a:schemeClr val="tx2"/>
          </a:solidFill>
          <a:latin typeface="+mj-lt"/>
          <a:ea typeface="+mj-ea"/>
          <a:cs typeface="+mj-cs"/>
        </a:defRPr>
      </a:lvl1pPr>
      <a:lvl2pPr algn="l" rtl="0" eaLnBrk="0" fontAlgn="base" hangingPunct="0">
        <a:spcBef>
          <a:spcPct val="0"/>
        </a:spcBef>
        <a:spcAft>
          <a:spcPct val="0"/>
        </a:spcAft>
        <a:defRPr sz="2700">
          <a:solidFill>
            <a:schemeClr val="tx2"/>
          </a:solidFill>
          <a:latin typeface="Times New Roman" pitchFamily="18" charset="0"/>
        </a:defRPr>
      </a:lvl2pPr>
      <a:lvl3pPr algn="l" rtl="0" eaLnBrk="0" fontAlgn="base" hangingPunct="0">
        <a:spcBef>
          <a:spcPct val="0"/>
        </a:spcBef>
        <a:spcAft>
          <a:spcPct val="0"/>
        </a:spcAft>
        <a:defRPr sz="2700">
          <a:solidFill>
            <a:schemeClr val="tx2"/>
          </a:solidFill>
          <a:latin typeface="Times New Roman" pitchFamily="18" charset="0"/>
        </a:defRPr>
      </a:lvl3pPr>
      <a:lvl4pPr algn="l" rtl="0" eaLnBrk="0" fontAlgn="base" hangingPunct="0">
        <a:spcBef>
          <a:spcPct val="0"/>
        </a:spcBef>
        <a:spcAft>
          <a:spcPct val="0"/>
        </a:spcAft>
        <a:defRPr sz="2700">
          <a:solidFill>
            <a:schemeClr val="tx2"/>
          </a:solidFill>
          <a:latin typeface="Times New Roman" pitchFamily="18" charset="0"/>
        </a:defRPr>
      </a:lvl4pPr>
      <a:lvl5pPr algn="l" rtl="0" eaLnBrk="0" fontAlgn="base" hangingPunct="0">
        <a:spcBef>
          <a:spcPct val="0"/>
        </a:spcBef>
        <a:spcAft>
          <a:spcPct val="0"/>
        </a:spcAft>
        <a:defRPr sz="2700">
          <a:solidFill>
            <a:schemeClr val="tx2"/>
          </a:solidFill>
          <a:latin typeface="Times New Roman" pitchFamily="18" charset="0"/>
        </a:defRPr>
      </a:lvl5pPr>
      <a:lvl6pPr marL="342900" algn="l" rtl="0" eaLnBrk="0" fontAlgn="base" hangingPunct="0">
        <a:spcBef>
          <a:spcPct val="0"/>
        </a:spcBef>
        <a:spcAft>
          <a:spcPct val="0"/>
        </a:spcAft>
        <a:defRPr sz="2700">
          <a:solidFill>
            <a:schemeClr val="tx2"/>
          </a:solidFill>
          <a:latin typeface="Times New Roman" pitchFamily="18" charset="0"/>
        </a:defRPr>
      </a:lvl6pPr>
      <a:lvl7pPr marL="685800" algn="l" rtl="0" eaLnBrk="0" fontAlgn="base" hangingPunct="0">
        <a:spcBef>
          <a:spcPct val="0"/>
        </a:spcBef>
        <a:spcAft>
          <a:spcPct val="0"/>
        </a:spcAft>
        <a:defRPr sz="2700">
          <a:solidFill>
            <a:schemeClr val="tx2"/>
          </a:solidFill>
          <a:latin typeface="Times New Roman" pitchFamily="18" charset="0"/>
        </a:defRPr>
      </a:lvl7pPr>
      <a:lvl8pPr marL="1028700" algn="l" rtl="0" eaLnBrk="0" fontAlgn="base" hangingPunct="0">
        <a:spcBef>
          <a:spcPct val="0"/>
        </a:spcBef>
        <a:spcAft>
          <a:spcPct val="0"/>
        </a:spcAft>
        <a:defRPr sz="2700">
          <a:solidFill>
            <a:schemeClr val="tx2"/>
          </a:solidFill>
          <a:latin typeface="Times New Roman" pitchFamily="18" charset="0"/>
        </a:defRPr>
      </a:lvl8pPr>
      <a:lvl9pPr marL="1371600" algn="l" rtl="0" eaLnBrk="0" fontAlgn="base" hangingPunct="0">
        <a:spcBef>
          <a:spcPct val="0"/>
        </a:spcBef>
        <a:spcAft>
          <a:spcPct val="0"/>
        </a:spcAft>
        <a:defRPr sz="2700">
          <a:solidFill>
            <a:schemeClr val="tx2"/>
          </a:solidFill>
          <a:latin typeface="Times New Roman" pitchFamily="18"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200">
          <a:solidFill>
            <a:schemeClr val="tx1"/>
          </a:solidFill>
          <a:latin typeface="+mn-lt"/>
        </a:defRPr>
      </a:lvl5pPr>
      <a:lvl6pPr marL="1885950" indent="-171450" algn="l" rtl="0" eaLnBrk="0" fontAlgn="base" hangingPunct="0">
        <a:spcBef>
          <a:spcPct val="20000"/>
        </a:spcBef>
        <a:spcAft>
          <a:spcPct val="0"/>
        </a:spcAft>
        <a:buChar char="»"/>
        <a:defRPr sz="1200">
          <a:solidFill>
            <a:schemeClr val="tx1"/>
          </a:solidFill>
          <a:latin typeface="+mn-lt"/>
        </a:defRPr>
      </a:lvl6pPr>
      <a:lvl7pPr marL="2228850" indent="-171450" algn="l" rtl="0" eaLnBrk="0" fontAlgn="base" hangingPunct="0">
        <a:spcBef>
          <a:spcPct val="20000"/>
        </a:spcBef>
        <a:spcAft>
          <a:spcPct val="0"/>
        </a:spcAft>
        <a:buChar char="»"/>
        <a:defRPr sz="1200">
          <a:solidFill>
            <a:schemeClr val="tx1"/>
          </a:solidFill>
          <a:latin typeface="+mn-lt"/>
        </a:defRPr>
      </a:lvl7pPr>
      <a:lvl8pPr marL="2571750" indent="-171450" algn="l" rtl="0" eaLnBrk="0" fontAlgn="base" hangingPunct="0">
        <a:spcBef>
          <a:spcPct val="20000"/>
        </a:spcBef>
        <a:spcAft>
          <a:spcPct val="0"/>
        </a:spcAft>
        <a:buChar char="»"/>
        <a:defRPr sz="1200">
          <a:solidFill>
            <a:schemeClr val="tx1"/>
          </a:solidFill>
          <a:latin typeface="+mn-lt"/>
        </a:defRPr>
      </a:lvl8pPr>
      <a:lvl9pPr marL="2914650" indent="-171450" algn="l" rtl="0" eaLnBrk="0" fontAlgn="base" hangingPunct="0">
        <a:spcBef>
          <a:spcPct val="20000"/>
        </a:spcBef>
        <a:spcAft>
          <a:spcPct val="0"/>
        </a:spcAft>
        <a:buChar char="»"/>
        <a:defRPr sz="1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22.jpeg"/><Relationship Id="rId7"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4.jpeg"/><Relationship Id="rId11" Type="http://schemas.microsoft.com/office/2007/relationships/hdphoto" Target="../media/hdphoto9.wdp"/><Relationship Id="rId5" Type="http://schemas.microsoft.com/office/2007/relationships/hdphoto" Target="../media/hdphoto7.wdp"/><Relationship Id="rId10" Type="http://schemas.openxmlformats.org/officeDocument/2006/relationships/image" Target="../media/image27.png"/><Relationship Id="rId4" Type="http://schemas.openxmlformats.org/officeDocument/2006/relationships/image" Target="../media/image23.png"/><Relationship Id="rId9"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0.wdp"/></Relationships>
</file>

<file path=ppt/slides/_rels/slide1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emf"/></Relationships>
</file>

<file path=ppt/slides/_rels/slide13.xml.rels><?xml version="1.0" encoding="UTF-8" standalone="yes"?>
<Relationships xmlns="http://schemas.openxmlformats.org/package/2006/relationships"><Relationship Id="rId8" Type="http://schemas.openxmlformats.org/officeDocument/2006/relationships/image" Target="../media/image36.png"/><Relationship Id="rId3" Type="http://schemas.microsoft.com/office/2007/relationships/hdphoto" Target="../media/hdphoto11.wdp"/><Relationship Id="rId7" Type="http://schemas.openxmlformats.org/officeDocument/2006/relationships/image" Target="../media/image35.pn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jpeg"/><Relationship Id="rId5" Type="http://schemas.microsoft.com/office/2007/relationships/hdphoto" Target="../media/hdphoto12.wdp"/><Relationship Id="rId10" Type="http://schemas.openxmlformats.org/officeDocument/2006/relationships/image" Target="../media/image38.jpeg"/><Relationship Id="rId4" Type="http://schemas.openxmlformats.org/officeDocument/2006/relationships/image" Target="../media/image33.png"/><Relationship Id="rId9"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1.jpeg"/><Relationship Id="rId5" Type="http://schemas.microsoft.com/office/2007/relationships/hdphoto" Target="../media/hdphoto2.wdp"/><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1.xml"/><Relationship Id="rId1" Type="http://schemas.openxmlformats.org/officeDocument/2006/relationships/slideLayout" Target="../slideLayouts/slideLayout2.xml"/><Relationship Id="rId4" Type="http://schemas.microsoft.com/office/2007/relationships/hdphoto" Target="../media/hdphoto4.wdp"/></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5.emf"/><Relationship Id="rId4" Type="http://schemas.microsoft.com/office/2007/relationships/hdphoto" Target="../media/hdphoto5.wdp"/></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chart" Target="../charts/chart2.xml"/><Relationship Id="rId5" Type="http://schemas.openxmlformats.org/officeDocument/2006/relationships/image" Target="../media/image17.e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png"/><Relationship Id="rId4" Type="http://schemas.microsoft.com/office/2007/relationships/hdphoto" Target="../media/hdphoto6.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228600"/>
            <a:ext cx="8610600" cy="907941"/>
          </a:xfrm>
          <a:prstGeom prst="rect">
            <a:avLst/>
          </a:prstGeom>
        </p:spPr>
        <p:txBody>
          <a:bodyPr wrap="square">
            <a:spAutoFit/>
          </a:bodyPr>
          <a:lstStyle/>
          <a:p>
            <a:pPr>
              <a:spcAft>
                <a:spcPts val="600"/>
              </a:spcAft>
            </a:pPr>
            <a:r>
              <a:rPr lang="en-US" sz="2800" b="1" dirty="0">
                <a:solidFill>
                  <a:srgbClr val="C00000"/>
                </a:solidFill>
              </a:rPr>
              <a:t>        </a:t>
            </a:r>
            <a:endParaRPr lang="en-US" sz="2600" b="1" dirty="0">
              <a:solidFill>
                <a:srgbClr val="C00000"/>
              </a:solidFill>
            </a:endParaRPr>
          </a:p>
          <a:p>
            <a:r>
              <a:rPr lang="en-US" b="1" i="1" dirty="0">
                <a:solidFill>
                  <a:srgbClr val="3333CC"/>
                </a:solidFill>
              </a:rPr>
              <a:t>		</a:t>
            </a:r>
            <a:endParaRPr lang="en-US" sz="2400" i="1" dirty="0">
              <a:solidFill>
                <a:schemeClr val="tx2">
                  <a:lumMod val="75000"/>
                </a:schemeClr>
              </a:solidFill>
            </a:endParaRPr>
          </a:p>
        </p:txBody>
      </p:sp>
      <p:pic>
        <p:nvPicPr>
          <p:cNvPr id="2" name="Picture 2" descr="C:\Users\nyao\Desktop\IAC\IAC website\2016 IAC website update\ACEE-yao v.t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24857" y="1509570"/>
            <a:ext cx="5556775" cy="3787778"/>
          </a:xfrm>
          <a:prstGeom prst="rect">
            <a:avLst/>
          </a:prstGeom>
          <a:noFill/>
          <a:ln>
            <a:solidFill>
              <a:srgbClr val="94B6D2"/>
            </a:solidFill>
          </a:ln>
          <a:effectLst>
            <a:softEdge rad="12700"/>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1828800" y="1447800"/>
            <a:ext cx="5552832" cy="3810000"/>
          </a:xfrm>
          <a:prstGeom prst="rect">
            <a:avLst/>
          </a:prstGeom>
          <a:noFill/>
          <a:ln>
            <a:solidFill>
              <a:srgbClr val="FF6600"/>
            </a:solid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3137261" y="5503941"/>
            <a:ext cx="2945678" cy="461665"/>
          </a:xfrm>
          <a:prstGeom prst="rect">
            <a:avLst/>
          </a:prstGeom>
          <a:noFill/>
        </p:spPr>
        <p:txBody>
          <a:bodyPr wrap="none" rtlCol="0">
            <a:spAutoFit/>
          </a:bodyPr>
          <a:lstStyle/>
          <a:p>
            <a:r>
              <a:rPr lang="en-US" sz="2400" b="1" dirty="0">
                <a:solidFill>
                  <a:schemeClr val="tx2">
                    <a:lumMod val="50000"/>
                  </a:schemeClr>
                </a:solidFill>
                <a:latin typeface="Calibri" charset="0"/>
                <a:ea typeface="Calibri" charset="0"/>
                <a:cs typeface="Calibri" charset="0"/>
              </a:rPr>
              <a:t>Nan Yao</a:t>
            </a:r>
            <a:r>
              <a:rPr lang="en-US" sz="2400" dirty="0">
                <a:solidFill>
                  <a:schemeClr val="tx2">
                    <a:lumMod val="50000"/>
                  </a:schemeClr>
                </a:solidFill>
                <a:latin typeface="Calibri" charset="0"/>
                <a:ea typeface="Calibri" charset="0"/>
                <a:cs typeface="Calibri" charset="0"/>
              </a:rPr>
              <a:t>, IAC Director </a:t>
            </a:r>
          </a:p>
        </p:txBody>
      </p:sp>
      <p:pic>
        <p:nvPicPr>
          <p:cNvPr id="1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402760" y="24501"/>
            <a:ext cx="717795" cy="713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Box 123"/>
          <p:cNvSpPr txBox="1">
            <a:spLocks noChangeArrowheads="1"/>
          </p:cNvSpPr>
          <p:nvPr/>
        </p:nvSpPr>
        <p:spPr bwMode="auto">
          <a:xfrm>
            <a:off x="1303393" y="267500"/>
            <a:ext cx="6613414" cy="1138773"/>
          </a:xfrm>
          <a:prstGeom prst="rect">
            <a:avLst/>
          </a:prstGeom>
          <a:noFill/>
          <a:ln w="9525">
            <a:noFill/>
            <a:miter lim="800000"/>
            <a:headEnd/>
            <a:tailEnd/>
          </a:ln>
          <a:effectLst/>
        </p:spPr>
        <p:txBody>
          <a:bodyPr wrap="none">
            <a:spAutoFit/>
          </a:bodyPr>
          <a:lstStyle/>
          <a:p>
            <a:r>
              <a:rPr lang="en-US" sz="3600" b="1" dirty="0">
                <a:solidFill>
                  <a:srgbClr val="C00000"/>
                </a:solidFill>
                <a:latin typeface="Calibri" panose="020F0502020204030204" pitchFamily="34" charset="0"/>
              </a:rPr>
              <a:t>Imaging and Analysis Center </a:t>
            </a:r>
            <a:r>
              <a:rPr lang="en-US" sz="3200" b="1" dirty="0">
                <a:solidFill>
                  <a:srgbClr val="C00000"/>
                </a:solidFill>
                <a:latin typeface="Calibri" panose="020F0502020204030204" pitchFamily="34" charset="0"/>
              </a:rPr>
              <a:t>(IAC) </a:t>
            </a:r>
          </a:p>
          <a:p>
            <a:pPr algn="ctr"/>
            <a:r>
              <a:rPr lang="en-US" sz="3200" b="1" dirty="0">
                <a:solidFill>
                  <a:srgbClr val="C00000"/>
                </a:solidFill>
                <a:latin typeface="Calibri" panose="020F0502020204030204" pitchFamily="34" charset="0"/>
              </a:rPr>
              <a:t>Princeton University</a:t>
            </a:r>
          </a:p>
        </p:txBody>
      </p:sp>
    </p:spTree>
    <p:extLst>
      <p:ext uri="{BB962C8B-B14F-4D97-AF65-F5344CB8AC3E}">
        <p14:creationId xmlns:p14="http://schemas.microsoft.com/office/powerpoint/2010/main" val="819512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46806" y="1113472"/>
            <a:ext cx="3658594" cy="1477328"/>
          </a:xfrm>
          <a:prstGeom prst="rect">
            <a:avLst/>
          </a:prstGeom>
        </p:spPr>
        <p:txBody>
          <a:bodyPr wrap="square">
            <a:spAutoFit/>
          </a:bodyPr>
          <a:lstStyle/>
          <a:p>
            <a:pPr>
              <a:lnSpc>
                <a:spcPts val="1820"/>
              </a:lnSpc>
            </a:pPr>
            <a:r>
              <a:rPr lang="en-US" sz="1600" b="1" dirty="0">
                <a:solidFill>
                  <a:srgbClr val="0000FF"/>
                </a:solidFill>
                <a:latin typeface="Calibri" panose="020F0502020204030204" pitchFamily="34" charset="0"/>
              </a:rPr>
              <a:t>John </a:t>
            </a:r>
            <a:r>
              <a:rPr lang="en-US" sz="1600" b="1" dirty="0" err="1">
                <a:solidFill>
                  <a:srgbClr val="0000FF"/>
                </a:solidFill>
                <a:latin typeface="Calibri" panose="020F0502020204030204" pitchFamily="34" charset="0"/>
              </a:rPr>
              <a:t>Sofranko</a:t>
            </a:r>
            <a:r>
              <a:rPr lang="en-US" sz="1600" dirty="0">
                <a:solidFill>
                  <a:srgbClr val="666666"/>
                </a:solidFill>
                <a:latin typeface="Calibri" panose="020F0502020204030204" pitchFamily="34" charset="0"/>
              </a:rPr>
              <a:t>, </a:t>
            </a:r>
            <a:r>
              <a:rPr lang="en-US" sz="1600" kern="0" dirty="0">
                <a:latin typeface="Calibri" charset="0"/>
              </a:rPr>
              <a:t>F</a:t>
            </a:r>
            <a:r>
              <a:rPr lang="en-US" sz="1600" kern="0" dirty="0">
                <a:latin typeface="Calibri" charset="0"/>
                <a:ea typeface="Calibri" charset="0"/>
                <a:cs typeface="Calibri" charset="0"/>
              </a:rPr>
              <a:t>ormer CEO of </a:t>
            </a:r>
            <a:r>
              <a:rPr lang="en-US" sz="1600" kern="0" dirty="0" err="1">
                <a:latin typeface="Calibri" charset="0"/>
                <a:ea typeface="Calibri" charset="0"/>
                <a:cs typeface="Calibri" charset="0"/>
              </a:rPr>
              <a:t>AIChE</a:t>
            </a:r>
            <a:r>
              <a:rPr lang="en-US" sz="1600" kern="0" dirty="0">
                <a:latin typeface="Calibri" charset="0"/>
                <a:ea typeface="Calibri" charset="0"/>
                <a:cs typeface="Calibri" charset="0"/>
              </a:rPr>
              <a:t>, </a:t>
            </a:r>
            <a:endParaRPr lang="en-US" sz="1600" dirty="0">
              <a:latin typeface="Calibri" panose="020F0502020204030204" pitchFamily="34" charset="0"/>
            </a:endParaRPr>
          </a:p>
          <a:p>
            <a:pPr>
              <a:lnSpc>
                <a:spcPts val="1820"/>
              </a:lnSpc>
            </a:pPr>
            <a:r>
              <a:rPr lang="en-US" sz="1600" i="1" dirty="0">
                <a:latin typeface="Calibri" panose="020F0502020204030204" pitchFamily="34" charset="0"/>
              </a:rPr>
              <a:t>Founder &amp; CEO, </a:t>
            </a:r>
            <a:r>
              <a:rPr lang="en-US" sz="1600" i="1" dirty="0" err="1">
                <a:latin typeface="Calibri" panose="020F0502020204030204" pitchFamily="34" charset="0"/>
              </a:rPr>
              <a:t>EcoCatalytic</a:t>
            </a:r>
            <a:r>
              <a:rPr lang="en-US" sz="1600" i="1" dirty="0">
                <a:latin typeface="Calibri" panose="020F0502020204030204" pitchFamily="34" charset="0"/>
              </a:rPr>
              <a:t> Technologies, </a:t>
            </a:r>
            <a:r>
              <a:rPr lang="en-US" sz="1600" b="1" i="1" dirty="0">
                <a:latin typeface="Calibri" panose="020F0502020204030204" pitchFamily="34" charset="0"/>
              </a:rPr>
              <a:t>Bio2Electric, LLC</a:t>
            </a:r>
          </a:p>
          <a:p>
            <a:pPr>
              <a:lnSpc>
                <a:spcPts val="1820"/>
              </a:lnSpc>
            </a:pPr>
            <a:r>
              <a:rPr lang="en-US" sz="1600" dirty="0">
                <a:latin typeface="Calibri" panose="020F0502020204030204" pitchFamily="34" charset="0"/>
              </a:rPr>
              <a:t>"Planning a successful technical career - leveraging breadth of experience and dumb luck”, </a:t>
            </a:r>
            <a:r>
              <a:rPr lang="en-US" sz="1500" dirty="0">
                <a:latin typeface="Calibri" panose="020F0502020204030204" pitchFamily="34" charset="0"/>
              </a:rPr>
              <a:t>10/06/2016</a:t>
            </a:r>
            <a:endParaRPr lang="en-US" sz="1500" b="0" i="0" dirty="0">
              <a:effectLst/>
              <a:latin typeface="Calibri" panose="020F0502020204030204" pitchFamily="34" charset="0"/>
            </a:endParaRPr>
          </a:p>
        </p:txBody>
      </p:sp>
      <p:sp>
        <p:nvSpPr>
          <p:cNvPr id="22" name="Rectangle 21"/>
          <p:cNvSpPr/>
          <p:nvPr/>
        </p:nvSpPr>
        <p:spPr>
          <a:xfrm>
            <a:off x="1490530" y="2920582"/>
            <a:ext cx="3094104" cy="1246495"/>
          </a:xfrm>
          <a:prstGeom prst="rect">
            <a:avLst/>
          </a:prstGeom>
        </p:spPr>
        <p:txBody>
          <a:bodyPr wrap="square">
            <a:spAutoFit/>
          </a:bodyPr>
          <a:lstStyle/>
          <a:p>
            <a:pPr>
              <a:lnSpc>
                <a:spcPts val="1820"/>
              </a:lnSpc>
            </a:pPr>
            <a:r>
              <a:rPr lang="en-US" sz="1600" b="1" dirty="0">
                <a:solidFill>
                  <a:srgbClr val="0000FF"/>
                </a:solidFill>
                <a:latin typeface="Calibri" panose="020F0502020204030204" pitchFamily="34" charset="0"/>
              </a:rPr>
              <a:t>Paul Higgins</a:t>
            </a:r>
            <a:r>
              <a:rPr lang="en-US" sz="1600" dirty="0">
                <a:solidFill>
                  <a:srgbClr val="666666"/>
                </a:solidFill>
                <a:latin typeface="Calibri" panose="020F0502020204030204" pitchFamily="34" charset="0"/>
              </a:rPr>
              <a:t>, </a:t>
            </a:r>
            <a:r>
              <a:rPr lang="en-US" sz="1600" dirty="0">
                <a:latin typeface="Calibri" panose="020F0502020204030204" pitchFamily="34" charset="0"/>
              </a:rPr>
              <a:t>Assistant General Counsel - Patents</a:t>
            </a:r>
          </a:p>
          <a:p>
            <a:pPr>
              <a:lnSpc>
                <a:spcPts val="1820"/>
              </a:lnSpc>
            </a:pPr>
            <a:r>
              <a:rPr lang="en-US" sz="1600" b="1" i="1" dirty="0">
                <a:latin typeface="Calibri" panose="020F0502020204030204" pitchFamily="34" charset="0"/>
              </a:rPr>
              <a:t>Johnson &amp; Johnson</a:t>
            </a:r>
            <a:r>
              <a:rPr lang="en-US" sz="1600" i="1" dirty="0">
                <a:latin typeface="Calibri" panose="020F0502020204030204" pitchFamily="34" charset="0"/>
              </a:rPr>
              <a:t>,</a:t>
            </a:r>
          </a:p>
          <a:p>
            <a:pPr>
              <a:lnSpc>
                <a:spcPts val="1820"/>
              </a:lnSpc>
            </a:pPr>
            <a:r>
              <a:rPr lang="en-US" sz="1600" dirty="0">
                <a:latin typeface="Calibri" panose="020F0502020204030204" pitchFamily="34" charset="0"/>
              </a:rPr>
              <a:t>"Intellectual property overview”,</a:t>
            </a:r>
          </a:p>
          <a:p>
            <a:pPr>
              <a:lnSpc>
                <a:spcPts val="1820"/>
              </a:lnSpc>
            </a:pPr>
            <a:r>
              <a:rPr lang="en-US" sz="1500" dirty="0">
                <a:latin typeface="Calibri" panose="020F0502020204030204" pitchFamily="34" charset="0"/>
              </a:rPr>
              <a:t>03/3/2017</a:t>
            </a:r>
            <a:endParaRPr lang="en-US" sz="1500" b="0" i="0" dirty="0">
              <a:effectLst/>
              <a:latin typeface="Calibri" panose="020F0502020204030204" pitchFamily="34" charset="0"/>
            </a:endParaRPr>
          </a:p>
        </p:txBody>
      </p:sp>
      <p:sp>
        <p:nvSpPr>
          <p:cNvPr id="23" name="Rectangle 22"/>
          <p:cNvSpPr/>
          <p:nvPr/>
        </p:nvSpPr>
        <p:spPr>
          <a:xfrm>
            <a:off x="1506908" y="4491910"/>
            <a:ext cx="3048000" cy="1246495"/>
          </a:xfrm>
          <a:prstGeom prst="rect">
            <a:avLst/>
          </a:prstGeom>
        </p:spPr>
        <p:txBody>
          <a:bodyPr wrap="square">
            <a:spAutoFit/>
          </a:bodyPr>
          <a:lstStyle/>
          <a:p>
            <a:pPr>
              <a:lnSpc>
                <a:spcPts val="1820"/>
              </a:lnSpc>
            </a:pPr>
            <a:r>
              <a:rPr lang="en-US" sz="1600" b="1" dirty="0">
                <a:solidFill>
                  <a:srgbClr val="0000FF"/>
                </a:solidFill>
                <a:latin typeface="Calibri" panose="020F0502020204030204" pitchFamily="34" charset="0"/>
              </a:rPr>
              <a:t>Ashley Moore</a:t>
            </a:r>
            <a:r>
              <a:rPr lang="en-US" sz="1600" dirty="0">
                <a:solidFill>
                  <a:srgbClr val="666666"/>
                </a:solidFill>
                <a:latin typeface="Calibri" panose="020F0502020204030204" pitchFamily="34" charset="0"/>
              </a:rPr>
              <a:t>, </a:t>
            </a:r>
            <a:r>
              <a:rPr lang="en-US" sz="1600" dirty="0">
                <a:latin typeface="Calibri" panose="020F0502020204030204" pitchFamily="34" charset="0"/>
              </a:rPr>
              <a:t>Staff Scientist, EMD Performance Materials, </a:t>
            </a:r>
            <a:r>
              <a:rPr lang="en-US" sz="1600" b="1" i="1" dirty="0">
                <a:latin typeface="Calibri" panose="020F0502020204030204" pitchFamily="34" charset="0"/>
              </a:rPr>
              <a:t>Merck, </a:t>
            </a:r>
            <a:r>
              <a:rPr lang="en-US" sz="1600" i="1" dirty="0">
                <a:latin typeface="Calibri" panose="020F0502020204030204" pitchFamily="34" charset="0"/>
              </a:rPr>
              <a:t> </a:t>
            </a:r>
            <a:r>
              <a:rPr lang="en-US" sz="1600" dirty="0">
                <a:latin typeface="Calibri" panose="020F0502020204030204" pitchFamily="34" charset="0"/>
              </a:rPr>
              <a:t>"Early stage research: Feasibility &amp; technology development”, </a:t>
            </a:r>
            <a:r>
              <a:rPr lang="en-US" sz="1500" dirty="0">
                <a:latin typeface="Calibri" panose="020F0502020204030204" pitchFamily="34" charset="0"/>
              </a:rPr>
              <a:t>04/07/2017</a:t>
            </a:r>
            <a:endParaRPr lang="en-US" sz="1500" b="0" i="0" dirty="0">
              <a:effectLst/>
              <a:latin typeface="Calibri" panose="020F0502020204030204" pitchFamily="34" charset="0"/>
            </a:endParaRPr>
          </a:p>
        </p:txBody>
      </p:sp>
      <p:sp>
        <p:nvSpPr>
          <p:cNvPr id="25" name="Rectangle 24"/>
          <p:cNvSpPr/>
          <p:nvPr/>
        </p:nvSpPr>
        <p:spPr>
          <a:xfrm>
            <a:off x="6019800" y="2844382"/>
            <a:ext cx="3124200" cy="1246495"/>
          </a:xfrm>
          <a:prstGeom prst="rect">
            <a:avLst/>
          </a:prstGeom>
        </p:spPr>
        <p:txBody>
          <a:bodyPr wrap="square">
            <a:spAutoFit/>
          </a:bodyPr>
          <a:lstStyle/>
          <a:p>
            <a:pPr>
              <a:lnSpc>
                <a:spcPts val="1820"/>
              </a:lnSpc>
            </a:pPr>
            <a:r>
              <a:rPr lang="en-US" sz="1600" b="1" dirty="0">
                <a:solidFill>
                  <a:srgbClr val="0000FF"/>
                </a:solidFill>
                <a:latin typeface="Calibri" panose="020F0502020204030204" pitchFamily="34" charset="0"/>
              </a:rPr>
              <a:t>David </a:t>
            </a:r>
            <a:r>
              <a:rPr lang="en-US" sz="1600" b="1" dirty="0" err="1">
                <a:solidFill>
                  <a:srgbClr val="0000FF"/>
                </a:solidFill>
                <a:latin typeface="Calibri" panose="020F0502020204030204" pitchFamily="34" charset="0"/>
              </a:rPr>
              <a:t>Dankworth</a:t>
            </a:r>
            <a:r>
              <a:rPr lang="en-US" sz="1600" dirty="0">
                <a:latin typeface="Calibri" panose="020F0502020204030204" pitchFamily="34" charset="0"/>
              </a:rPr>
              <a:t>, Distinguished Scientific Advisor</a:t>
            </a:r>
            <a:r>
              <a:rPr lang="en-US" sz="1600" i="1" dirty="0">
                <a:latin typeface="Calibri" panose="020F0502020204030204" pitchFamily="34" charset="0"/>
              </a:rPr>
              <a:t>, </a:t>
            </a:r>
            <a:r>
              <a:rPr lang="en-US" sz="1600" b="1" i="1" dirty="0">
                <a:latin typeface="Calibri" panose="020F0502020204030204" pitchFamily="34" charset="0"/>
              </a:rPr>
              <a:t>ExxonMobil</a:t>
            </a:r>
          </a:p>
          <a:p>
            <a:pPr>
              <a:lnSpc>
                <a:spcPts val="1820"/>
              </a:lnSpc>
            </a:pPr>
            <a:r>
              <a:rPr lang="en-US" sz="1600" dirty="0">
                <a:latin typeface="Calibri" panose="020F0502020204030204" pitchFamily="34" charset="0"/>
              </a:rPr>
              <a:t>"Misery and Mystery - Unexpected Materials in Petrochemical Processes”, </a:t>
            </a:r>
            <a:r>
              <a:rPr lang="en-US" sz="1500" dirty="0">
                <a:latin typeface="Calibri" panose="020F0502020204030204" pitchFamily="34" charset="0"/>
              </a:rPr>
              <a:t>01/19/2018</a:t>
            </a:r>
            <a:endParaRPr lang="en-US" sz="1500" b="0" i="0" dirty="0">
              <a:effectLst/>
              <a:latin typeface="Calibri" panose="020F0502020204030204" pitchFamily="34" charset="0"/>
            </a:endParaRPr>
          </a:p>
        </p:txBody>
      </p:sp>
      <p:pic>
        <p:nvPicPr>
          <p:cNvPr id="9" name="Picture 7" descr="C:\Users\nyao\Desktop\2017 PCCM report\-aIndSem Oct6; speaker2 400x300 (2).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23119" y="1224159"/>
            <a:ext cx="952951" cy="126187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nyao\Desktop\2017 PCCM report\-aDSCN7474 (2).jpg"/>
          <p:cNvPicPr preferRelativeResize="0">
            <a:picLocks noChangeArrowheads="1"/>
          </p:cNvPicPr>
          <p:nvPr/>
        </p:nvPicPr>
        <p:blipFill rotWithShape="1">
          <a:blip r:embed="rId4" cstate="email">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rcRect/>
          <a:stretch/>
        </p:blipFill>
        <p:spPr bwMode="auto">
          <a:xfrm>
            <a:off x="457200" y="4564855"/>
            <a:ext cx="932688" cy="126187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C:\Users\nyao\Desktop\2017 PCCM report\-IP Seminar-7.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457200" y="2920582"/>
            <a:ext cx="946464" cy="1261872"/>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bwMode="auto">
          <a:xfrm>
            <a:off x="533400" y="152400"/>
            <a:ext cx="8094113" cy="1047868"/>
          </a:xfrm>
          <a:prstGeom prst="rect">
            <a:avLst/>
          </a:prstGeom>
          <a:noFill/>
        </p:spPr>
        <p:txBody>
          <a:bodyPr wrap="none" lIns="326504" tIns="163267" rIns="326504" bIns="163267">
            <a:spAutoFit/>
          </a:bodyPr>
          <a:lstStyle/>
          <a:p>
            <a:pPr lvl="0" algn="ctr">
              <a:lnSpc>
                <a:spcPts val="2800"/>
              </a:lnSpc>
              <a:defRPr/>
            </a:pPr>
            <a:r>
              <a:rPr lang="en-US" sz="2800" b="1" kern="0" dirty="0">
                <a:solidFill>
                  <a:srgbClr val="C00000"/>
                </a:solidFill>
                <a:latin typeface="Calibri"/>
              </a:rPr>
              <a:t>The PCCM Industrial Seminar Topics and Speakers</a:t>
            </a:r>
          </a:p>
          <a:p>
            <a:pPr lvl="0" algn="ctr">
              <a:lnSpc>
                <a:spcPts val="2800"/>
              </a:lnSpc>
              <a:defRPr/>
            </a:pPr>
            <a:r>
              <a:rPr lang="en-US" sz="2000" kern="0" dirty="0">
                <a:solidFill>
                  <a:srgbClr val="C00000"/>
                </a:solidFill>
                <a:latin typeface="Calibri"/>
              </a:rPr>
              <a:t>(2016-18) </a:t>
            </a:r>
            <a:endParaRPr kumimoji="0" lang="en-US" sz="2000" i="0" u="none" strike="noStrike" kern="0" cap="none" spc="0" normalizeH="0" baseline="0" noProof="0" dirty="0">
              <a:ln>
                <a:noFill/>
              </a:ln>
              <a:solidFill>
                <a:srgbClr val="C00000"/>
              </a:solidFill>
              <a:effectLst/>
              <a:uLnTx/>
              <a:uFillTx/>
              <a:latin typeface="Calibri"/>
            </a:endParaRPr>
          </a:p>
        </p:txBody>
      </p:sp>
      <p:sp>
        <p:nvSpPr>
          <p:cNvPr id="2" name="TextBox 1"/>
          <p:cNvSpPr txBox="1"/>
          <p:nvPr/>
        </p:nvSpPr>
        <p:spPr>
          <a:xfrm>
            <a:off x="5105400" y="5733675"/>
            <a:ext cx="958917" cy="707886"/>
          </a:xfrm>
          <a:prstGeom prst="rect">
            <a:avLst/>
          </a:prstGeom>
          <a:noFill/>
        </p:spPr>
        <p:txBody>
          <a:bodyPr wrap="none" rtlCol="0">
            <a:spAutoFit/>
          </a:bodyPr>
          <a:lstStyle/>
          <a:p>
            <a:r>
              <a:rPr lang="en-US" sz="4000" b="1" dirty="0">
                <a:solidFill>
                  <a:srgbClr val="0000FF"/>
                </a:solidFill>
                <a:latin typeface="Calibri" panose="020F0502020204030204" pitchFamily="34" charset="0"/>
              </a:rPr>
              <a:t>…...</a:t>
            </a:r>
          </a:p>
        </p:txBody>
      </p:sp>
      <p:pic>
        <p:nvPicPr>
          <p:cNvPr id="7170" name="Picture 2" descr="C:\Users\nyao\Desktop\2018 PCCM report\DSCN1254.jpg"/>
          <p:cNvPicPr preferRelativeResize="0">
            <a:picLocks noChangeArrowheads="1"/>
          </p:cNvPicPr>
          <p:nvPr/>
        </p:nvPicPr>
        <p:blipFill>
          <a:blip r:embed="rId7" cstate="email">
            <a:extLst>
              <a:ext uri="{BEBA8EAE-BF5A-486C-A8C5-ECC9F3942E4B}">
                <a14:imgProps xmlns:a14="http://schemas.microsoft.com/office/drawing/2010/main">
                  <a14:imgLayer r:embed="rId8">
                    <a14:imgEffect>
                      <a14:sharpenSoften amount="25000"/>
                    </a14:imgEffect>
                    <a14:imgEffect>
                      <a14:colorTemperature colorTemp="5900"/>
                    </a14:imgEffect>
                  </a14:imgLayer>
                </a14:imgProps>
              </a:ext>
              <a:ext uri="{28A0092B-C50C-407E-A947-70E740481C1C}">
                <a14:useLocalDpi xmlns:a14="http://schemas.microsoft.com/office/drawing/2010/main"/>
              </a:ext>
            </a:extLst>
          </a:blip>
          <a:srcRect/>
          <a:stretch>
            <a:fillRect/>
          </a:stretch>
        </p:blipFill>
        <p:spPr bwMode="auto">
          <a:xfrm>
            <a:off x="4953000" y="2920582"/>
            <a:ext cx="941832" cy="1261872"/>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6019086" y="1185016"/>
            <a:ext cx="2819400" cy="1015663"/>
          </a:xfrm>
          <a:prstGeom prst="rect">
            <a:avLst/>
          </a:prstGeom>
        </p:spPr>
        <p:txBody>
          <a:bodyPr wrap="square">
            <a:spAutoFit/>
          </a:bodyPr>
          <a:lstStyle/>
          <a:p>
            <a:pPr>
              <a:lnSpc>
                <a:spcPts val="1820"/>
              </a:lnSpc>
            </a:pPr>
            <a:r>
              <a:rPr lang="en-US" sz="1600" b="1" dirty="0">
                <a:solidFill>
                  <a:srgbClr val="0000FF"/>
                </a:solidFill>
                <a:latin typeface="Calibri" panose="020F0502020204030204" pitchFamily="34" charset="0"/>
              </a:rPr>
              <a:t>Jeff </a:t>
            </a:r>
            <a:r>
              <a:rPr lang="en-US" sz="1600" b="1" dirty="0" err="1">
                <a:solidFill>
                  <a:srgbClr val="0000FF"/>
                </a:solidFill>
                <a:latin typeface="Calibri" panose="020F0502020204030204" pitchFamily="34" charset="0"/>
              </a:rPr>
              <a:t>Streger</a:t>
            </a:r>
            <a:r>
              <a:rPr lang="en-US" sz="1600" dirty="0">
                <a:solidFill>
                  <a:srgbClr val="666666"/>
                </a:solidFill>
                <a:latin typeface="Calibri" panose="020F0502020204030204" pitchFamily="34" charset="0"/>
              </a:rPr>
              <a:t>, </a:t>
            </a:r>
            <a:r>
              <a:rPr lang="en-US" sz="1600" dirty="0">
                <a:latin typeface="Calibri" panose="020F0502020204030204" pitchFamily="34" charset="0"/>
              </a:rPr>
              <a:t>Founder and Principal, </a:t>
            </a:r>
            <a:r>
              <a:rPr lang="en-US" sz="1600" b="1" i="1" dirty="0">
                <a:latin typeface="Calibri" panose="020F0502020204030204" pitchFamily="34" charset="0"/>
              </a:rPr>
              <a:t>Rave Scientific</a:t>
            </a:r>
            <a:r>
              <a:rPr lang="en-US" sz="1600" i="1" dirty="0">
                <a:latin typeface="Calibri" panose="020F0502020204030204" pitchFamily="34" charset="0"/>
              </a:rPr>
              <a:t>, Inc.</a:t>
            </a:r>
            <a:r>
              <a:rPr lang="en-US" sz="1600" dirty="0">
                <a:latin typeface="Calibri" panose="020F0502020204030204" pitchFamily="34" charset="0"/>
              </a:rPr>
              <a:t>, "The Experience of a Start-up: Risk and Reward”, </a:t>
            </a:r>
            <a:r>
              <a:rPr lang="en-US" sz="1500" dirty="0">
                <a:latin typeface="Calibri" panose="020F0502020204030204" pitchFamily="34" charset="0"/>
              </a:rPr>
              <a:t>11/17/2017</a:t>
            </a:r>
            <a:endParaRPr lang="en-US" sz="1500" b="0" i="0" dirty="0">
              <a:effectLst/>
              <a:latin typeface="Calibri" panose="020F0502020204030204" pitchFamily="34" charset="0"/>
            </a:endParaRPr>
          </a:p>
        </p:txBody>
      </p:sp>
      <p:pic>
        <p:nvPicPr>
          <p:cNvPr id="7172" name="Picture 4" descr="C:\Users\nyao\Desktop\2018 PCCM report\IMG_6628.jpg"/>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4953000" y="1230344"/>
            <a:ext cx="938893" cy="1243584"/>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C:\Users\nyao\Desktop\2018 PCCM report\photo 02-16-18\Industry Seminar-BMS-2a.jpg"/>
          <p:cNvPicPr preferRelativeResize="0">
            <a:picLocks noChangeArrowheads="1"/>
          </p:cNvPicPr>
          <p:nvPr/>
        </p:nvPicPr>
        <p:blipFill rotWithShape="1">
          <a:blip r:embed="rId10" cstate="email">
            <a:extLst>
              <a:ext uri="{BEBA8EAE-BF5A-486C-A8C5-ECC9F3942E4B}">
                <a14:imgProps xmlns:a14="http://schemas.microsoft.com/office/drawing/2010/main">
                  <a14:imgLayer r:embed="rId11">
                    <a14:imgEffect>
                      <a14:brightnessContrast bright="6000" contrast="3000"/>
                    </a14:imgEffect>
                  </a14:imgLayer>
                </a14:imgProps>
              </a:ext>
              <a:ext uri="{28A0092B-C50C-407E-A947-70E740481C1C}">
                <a14:useLocalDpi xmlns:a14="http://schemas.microsoft.com/office/drawing/2010/main"/>
              </a:ext>
            </a:extLst>
          </a:blip>
          <a:srcRect/>
          <a:stretch/>
        </p:blipFill>
        <p:spPr bwMode="auto">
          <a:xfrm>
            <a:off x="4953000" y="4587716"/>
            <a:ext cx="932688" cy="1261872"/>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6055179" y="4466272"/>
            <a:ext cx="3124200" cy="1477328"/>
          </a:xfrm>
          <a:prstGeom prst="rect">
            <a:avLst/>
          </a:prstGeom>
        </p:spPr>
        <p:txBody>
          <a:bodyPr wrap="square">
            <a:spAutoFit/>
          </a:bodyPr>
          <a:lstStyle/>
          <a:p>
            <a:pPr>
              <a:lnSpc>
                <a:spcPts val="1820"/>
              </a:lnSpc>
            </a:pPr>
            <a:r>
              <a:rPr lang="en-US" sz="1600" b="1" dirty="0" err="1">
                <a:solidFill>
                  <a:srgbClr val="0000FF"/>
                </a:solidFill>
                <a:latin typeface="Calibri" panose="020F0502020204030204" pitchFamily="34" charset="0"/>
              </a:rPr>
              <a:t>Srini</a:t>
            </a:r>
            <a:r>
              <a:rPr lang="en-US" sz="1600" b="1" dirty="0">
                <a:solidFill>
                  <a:srgbClr val="0000FF"/>
                </a:solidFill>
                <a:latin typeface="Calibri" panose="020F0502020204030204" pitchFamily="34" charset="0"/>
              </a:rPr>
              <a:t> </a:t>
            </a:r>
            <a:r>
              <a:rPr lang="en-US" sz="1600" b="1" dirty="0" err="1">
                <a:solidFill>
                  <a:srgbClr val="0000FF"/>
                </a:solidFill>
                <a:latin typeface="Calibri" panose="020F0502020204030204" pitchFamily="34" charset="0"/>
              </a:rPr>
              <a:t>Sridharan</a:t>
            </a:r>
            <a:r>
              <a:rPr lang="en-US" sz="1600" dirty="0">
                <a:latin typeface="Calibri" panose="020F0502020204030204" pitchFamily="34" charset="0"/>
              </a:rPr>
              <a:t>,</a:t>
            </a:r>
            <a:r>
              <a:rPr lang="en-US" sz="1600" b="1" dirty="0">
                <a:latin typeface="Calibri" panose="020F0502020204030204" pitchFamily="34" charset="0"/>
              </a:rPr>
              <a:t> </a:t>
            </a:r>
            <a:r>
              <a:rPr lang="en-US" sz="1600" dirty="0">
                <a:latin typeface="Calibri" panose="020F0502020204030204" pitchFamily="34" charset="0"/>
              </a:rPr>
              <a:t>Director, Materials Science &amp; Engineering, </a:t>
            </a:r>
            <a:r>
              <a:rPr lang="en-US" sz="1600" b="1" i="1" dirty="0">
                <a:latin typeface="Calibri" panose="020F0502020204030204" pitchFamily="34" charset="0"/>
              </a:rPr>
              <a:t>Bristol-Myers Squibb</a:t>
            </a:r>
            <a:r>
              <a:rPr lang="en-US" sz="1600" i="1" dirty="0">
                <a:latin typeface="Calibri" panose="020F0502020204030204" pitchFamily="34" charset="0"/>
              </a:rPr>
              <a:t>, </a:t>
            </a:r>
            <a:r>
              <a:rPr lang="en-US" sz="1600" dirty="0">
                <a:latin typeface="Calibri" panose="020F0502020204030204" pitchFamily="34" charset="0"/>
              </a:rPr>
              <a:t>"The role of materials characterization and its importance in the development of medicines”, </a:t>
            </a:r>
            <a:r>
              <a:rPr lang="en-US" sz="1500" dirty="0">
                <a:latin typeface="Calibri" panose="020F0502020204030204" pitchFamily="34" charset="0"/>
              </a:rPr>
              <a:t>02/16/2018</a:t>
            </a:r>
            <a:endParaRPr lang="en-US" sz="1500" b="0" i="0" dirty="0">
              <a:effectLst/>
              <a:latin typeface="Calibri" panose="020F0502020204030204" pitchFamily="34" charset="0"/>
            </a:endParaRPr>
          </a:p>
        </p:txBody>
      </p:sp>
    </p:spTree>
    <p:extLst>
      <p:ext uri="{BB962C8B-B14F-4D97-AF65-F5344CB8AC3E}">
        <p14:creationId xmlns:p14="http://schemas.microsoft.com/office/powerpoint/2010/main" val="1187037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bwMode="auto">
          <a:xfrm>
            <a:off x="963493" y="16328"/>
            <a:ext cx="7431945" cy="760610"/>
          </a:xfrm>
          <a:prstGeom prst="rect">
            <a:avLst/>
          </a:prstGeom>
          <a:noFill/>
        </p:spPr>
        <p:txBody>
          <a:bodyPr wrap="none" lIns="326504" tIns="163267" rIns="326504" bIns="163267">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C00000"/>
                </a:solidFill>
                <a:effectLst/>
                <a:uLnTx/>
                <a:uFillTx/>
                <a:latin typeface="Calibri"/>
              </a:rPr>
              <a:t>IAC’s long standing partnership with industry </a:t>
            </a:r>
          </a:p>
        </p:txBody>
      </p:sp>
      <p:pic>
        <p:nvPicPr>
          <p:cNvPr id="12" name="Picture 11"/>
          <p:cNvPicPr/>
          <p:nvPr/>
        </p:nvPicPr>
        <p:blipFill>
          <a:blip r:embed="rId3" cstate="email">
            <a:extLst>
              <a:ext uri="{BEBA8EAE-BF5A-486C-A8C5-ECC9F3942E4B}">
                <a14:imgProps xmlns:a14="http://schemas.microsoft.com/office/drawing/2010/main">
                  <a14:imgLayer r:embed="rId4">
                    <a14:imgEffect>
                      <a14:brightnessContrast bright="11000"/>
                    </a14:imgEffect>
                  </a14:imgLayer>
                </a14:imgProps>
              </a:ext>
              <a:ext uri="{28A0092B-C50C-407E-A947-70E740481C1C}">
                <a14:useLocalDpi xmlns:a14="http://schemas.microsoft.com/office/drawing/2010/main"/>
              </a:ext>
            </a:extLst>
          </a:blip>
          <a:srcRect/>
          <a:stretch>
            <a:fillRect/>
          </a:stretch>
        </p:blipFill>
        <p:spPr bwMode="auto">
          <a:xfrm>
            <a:off x="298273" y="861048"/>
            <a:ext cx="8534399" cy="1196352"/>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Rectangle 2"/>
          <p:cNvSpPr/>
          <p:nvPr/>
        </p:nvSpPr>
        <p:spPr>
          <a:xfrm>
            <a:off x="304800" y="2209800"/>
            <a:ext cx="8839200" cy="3752246"/>
          </a:xfrm>
          <a:prstGeom prst="rect">
            <a:avLst/>
          </a:prstGeom>
        </p:spPr>
        <p:txBody>
          <a:bodyPr wrap="square">
            <a:spAutoFit/>
          </a:bodyPr>
          <a:lstStyle/>
          <a:p>
            <a:pPr>
              <a:spcAft>
                <a:spcPts val="400"/>
              </a:spcAft>
              <a:tabLst>
                <a:tab pos="514350" algn="l"/>
              </a:tabLst>
            </a:pPr>
            <a:r>
              <a:rPr lang="en-US" b="1" dirty="0">
                <a:latin typeface="Calibri" panose="020F0502020204030204" pitchFamily="34" charset="0"/>
                <a:ea typeface="SimSun" panose="02010600030101010101" pitchFamily="2" charset="-122"/>
              </a:rPr>
              <a:t>Industrial workshops</a:t>
            </a:r>
            <a:endParaRPr lang="en-US" b="1" dirty="0">
              <a:latin typeface="Calibri" panose="020F0502020204030204" pitchFamily="34" charset="0"/>
            </a:endParaRPr>
          </a:p>
          <a:p>
            <a:pPr marL="342900" lvl="0" indent="-173038">
              <a:spcBef>
                <a:spcPts val="0"/>
              </a:spcBef>
              <a:spcAft>
                <a:spcPts val="400"/>
              </a:spcAft>
              <a:buSzPts val="900"/>
              <a:buFont typeface="Symbol" panose="05050102010706020507" pitchFamily="18" charset="2"/>
              <a:buChar char=""/>
              <a:tabLst>
                <a:tab pos="514350" algn="l"/>
              </a:tabLst>
            </a:pPr>
            <a:r>
              <a:rPr lang="en-US" sz="1700" dirty="0">
                <a:latin typeface="Calibri" panose="020F0502020204030204" pitchFamily="34" charset="0"/>
                <a:ea typeface="SimSun" panose="02010600030101010101" pitchFamily="2" charset="-122"/>
              </a:rPr>
              <a:t>Princeton–Anton </a:t>
            </a:r>
            <a:r>
              <a:rPr lang="en-US" sz="1700" dirty="0" err="1">
                <a:latin typeface="Calibri" panose="020F0502020204030204" pitchFamily="34" charset="0"/>
                <a:ea typeface="SimSun" panose="02010600030101010101" pitchFamily="2" charset="-122"/>
              </a:rPr>
              <a:t>Paar</a:t>
            </a:r>
            <a:r>
              <a:rPr lang="en-US" sz="1700" dirty="0">
                <a:latin typeface="Calibri" panose="020F0502020204030204" pitchFamily="34" charset="0"/>
                <a:ea typeface="SimSun" panose="02010600030101010101" pitchFamily="2" charset="-122"/>
              </a:rPr>
              <a:t> Advanced Rheology Workshop (</a:t>
            </a:r>
            <a:r>
              <a:rPr lang="en-US" sz="1700" i="1" dirty="0">
                <a:latin typeface="Calibri" panose="020F0502020204030204" pitchFamily="34" charset="0"/>
                <a:ea typeface="SimSun" panose="02010600030101010101" pitchFamily="2" charset="-122"/>
              </a:rPr>
              <a:t>49 attendees</a:t>
            </a:r>
            <a:r>
              <a:rPr lang="en-US" sz="1700" dirty="0">
                <a:latin typeface="Calibri" panose="020F0502020204030204" pitchFamily="34" charset="0"/>
                <a:ea typeface="SimSun" panose="02010600030101010101" pitchFamily="2" charset="-122"/>
              </a:rPr>
              <a:t>), </a:t>
            </a:r>
            <a:r>
              <a:rPr lang="en-US" sz="1700" i="1" dirty="0">
                <a:latin typeface="Calibri" panose="020F0502020204030204" pitchFamily="34" charset="0"/>
                <a:ea typeface="SimSun" panose="02010600030101010101" pitchFamily="2" charset="-122"/>
              </a:rPr>
              <a:t>September 20, 2016 </a:t>
            </a:r>
            <a:endParaRPr lang="en-US" sz="1700" i="1" dirty="0">
              <a:latin typeface="Calibri" panose="020F0502020204030204" pitchFamily="34" charset="0"/>
            </a:endParaRPr>
          </a:p>
          <a:p>
            <a:pPr marL="342900" lvl="0" indent="-173038">
              <a:spcBef>
                <a:spcPts val="0"/>
              </a:spcBef>
              <a:spcAft>
                <a:spcPts val="400"/>
              </a:spcAft>
              <a:buSzPts val="900"/>
              <a:buFont typeface="Symbol" panose="05050102010706020507" pitchFamily="18" charset="2"/>
              <a:buChar char=""/>
              <a:tabLst>
                <a:tab pos="514350" algn="l"/>
              </a:tabLst>
            </a:pPr>
            <a:r>
              <a:rPr lang="en-US" sz="1700" dirty="0">
                <a:latin typeface="Calibri" panose="020F0502020204030204" pitchFamily="34" charset="0"/>
                <a:ea typeface="SimSun" panose="02010600030101010101" pitchFamily="2" charset="-122"/>
              </a:rPr>
              <a:t>Keyence VK-X Laser Scanning Microscopy Workshop (</a:t>
            </a:r>
            <a:r>
              <a:rPr lang="en-US" sz="1700" i="1" dirty="0">
                <a:latin typeface="Calibri" panose="020F0502020204030204" pitchFamily="34" charset="0"/>
                <a:ea typeface="SimSun" panose="02010600030101010101" pitchFamily="2" charset="-122"/>
              </a:rPr>
              <a:t>7 attendees</a:t>
            </a:r>
            <a:r>
              <a:rPr lang="en-US" sz="1700" dirty="0">
                <a:latin typeface="Calibri" panose="020F0502020204030204" pitchFamily="34" charset="0"/>
                <a:ea typeface="SimSun" panose="02010600030101010101" pitchFamily="2" charset="-122"/>
              </a:rPr>
              <a:t>), </a:t>
            </a:r>
            <a:r>
              <a:rPr lang="en-US" sz="1700" i="1" dirty="0">
                <a:latin typeface="Calibri" panose="020F0502020204030204" pitchFamily="34" charset="0"/>
                <a:ea typeface="SimSun" panose="02010600030101010101" pitchFamily="2" charset="-122"/>
              </a:rPr>
              <a:t>May 2, 2017</a:t>
            </a:r>
            <a:endParaRPr lang="en-US" sz="1700" i="1" dirty="0">
              <a:latin typeface="Calibri" panose="020F0502020204030204" pitchFamily="34" charset="0"/>
            </a:endParaRPr>
          </a:p>
          <a:p>
            <a:pPr marL="342900" lvl="0" indent="-173038">
              <a:lnSpc>
                <a:spcPct val="114000"/>
              </a:lnSpc>
              <a:spcBef>
                <a:spcPts val="0"/>
              </a:spcBef>
              <a:spcAft>
                <a:spcPts val="1000"/>
              </a:spcAft>
              <a:buSzPts val="900"/>
              <a:buFont typeface="Symbol" panose="05050102010706020507" pitchFamily="18" charset="2"/>
              <a:buChar char=""/>
              <a:tabLst>
                <a:tab pos="514350" algn="l"/>
              </a:tabLst>
            </a:pPr>
            <a:r>
              <a:rPr lang="en-US" sz="1700" dirty="0">
                <a:latin typeface="Calibri" panose="020F0502020204030204" pitchFamily="34" charset="0"/>
                <a:ea typeface="SimSun" panose="02010600030101010101" pitchFamily="2" charset="-122"/>
              </a:rPr>
              <a:t>Princeton–Bruker Advanced Atomic Force Microscopy Workshop (</a:t>
            </a:r>
            <a:r>
              <a:rPr lang="en-US" sz="1700" i="1" dirty="0">
                <a:latin typeface="Calibri" panose="020F0502020204030204" pitchFamily="34" charset="0"/>
                <a:ea typeface="SimSun" panose="02010600030101010101" pitchFamily="2" charset="-122"/>
              </a:rPr>
              <a:t>33 attendees</a:t>
            </a:r>
            <a:r>
              <a:rPr lang="en-US" sz="1700" dirty="0">
                <a:latin typeface="Calibri" panose="020F0502020204030204" pitchFamily="34" charset="0"/>
                <a:ea typeface="SimSun" panose="02010600030101010101" pitchFamily="2" charset="-122"/>
              </a:rPr>
              <a:t>), </a:t>
            </a:r>
            <a:r>
              <a:rPr lang="en-US" sz="1700" i="1" dirty="0">
                <a:latin typeface="Calibri" panose="020F0502020204030204" pitchFamily="34" charset="0"/>
                <a:ea typeface="SimSun" panose="02010600030101010101" pitchFamily="2" charset="-122"/>
              </a:rPr>
              <a:t>May 10, 2017 </a:t>
            </a:r>
            <a:endParaRPr lang="en-US" sz="1700" i="1" dirty="0">
              <a:latin typeface="Calibri" panose="020F0502020204030204" pitchFamily="34" charset="0"/>
            </a:endParaRPr>
          </a:p>
          <a:p>
            <a:pPr>
              <a:spcAft>
                <a:spcPts val="400"/>
              </a:spcAft>
              <a:tabLst>
                <a:tab pos="514350" algn="l"/>
              </a:tabLst>
            </a:pPr>
            <a:r>
              <a:rPr lang="en-US" b="1" dirty="0">
                <a:latin typeface="Calibri" panose="020F0502020204030204" pitchFamily="34" charset="0"/>
                <a:ea typeface="SimSun" panose="02010600030101010101" pitchFamily="2" charset="-122"/>
              </a:rPr>
              <a:t>Princeton materials students visit industry (Going-out)</a:t>
            </a:r>
            <a:endParaRPr lang="en-US" b="1" dirty="0">
              <a:latin typeface="Calibri" panose="020F0502020204030204" pitchFamily="34" charset="0"/>
            </a:endParaRPr>
          </a:p>
          <a:p>
            <a:pPr marL="342900" marR="0" lvl="0" indent="-173038">
              <a:lnSpc>
                <a:spcPct val="115000"/>
              </a:lnSpc>
              <a:spcBef>
                <a:spcPts val="0"/>
              </a:spcBef>
              <a:spcAft>
                <a:spcPts val="0"/>
              </a:spcAft>
              <a:buSzPts val="900"/>
              <a:buFont typeface="Symbol" panose="05050102010706020507" pitchFamily="18" charset="2"/>
              <a:buChar char=""/>
              <a:tabLst>
                <a:tab pos="514350" algn="l"/>
              </a:tabLst>
            </a:pPr>
            <a:r>
              <a:rPr lang="en-US" sz="1700" dirty="0">
                <a:latin typeface="Calibri" panose="020F0502020204030204" pitchFamily="34" charset="0"/>
                <a:ea typeface="SimSun" panose="02010600030101010101" pitchFamily="2" charset="-122"/>
                <a:cs typeface="Times New Roman" panose="02020603050405020304" pitchFamily="18" charset="0"/>
              </a:rPr>
              <a:t>Bristol-Myers Squibb Company visit by Princeton materials students, including graduate students and postdocs, November 8, 2016. </a:t>
            </a:r>
            <a:r>
              <a:rPr lang="en-US" sz="1700" i="1" dirty="0">
                <a:latin typeface="Calibri" panose="020F0502020204030204" pitchFamily="34" charset="0"/>
                <a:ea typeface="SimSun" panose="02010600030101010101" pitchFamily="2" charset="-122"/>
                <a:cs typeface="Times New Roman" panose="02020603050405020304" pitchFamily="18" charset="0"/>
              </a:rPr>
              <a:t>(12 students)</a:t>
            </a:r>
          </a:p>
          <a:p>
            <a:pPr marL="342900" marR="0" lvl="0" indent="-173038">
              <a:lnSpc>
                <a:spcPct val="115000"/>
              </a:lnSpc>
              <a:spcBef>
                <a:spcPts val="0"/>
              </a:spcBef>
              <a:spcAft>
                <a:spcPts val="1000"/>
              </a:spcAft>
              <a:buSzPts val="900"/>
              <a:buFont typeface="Symbol" panose="05050102010706020507" pitchFamily="18" charset="2"/>
              <a:buChar char=""/>
              <a:tabLst>
                <a:tab pos="514350" algn="l"/>
              </a:tabLst>
            </a:pPr>
            <a:r>
              <a:rPr lang="en-US" sz="1700" dirty="0">
                <a:latin typeface="Calibri" panose="020F0502020204030204" pitchFamily="34" charset="0"/>
                <a:ea typeface="SimSun" panose="02010600030101010101" pitchFamily="2" charset="-122"/>
                <a:cs typeface="Times New Roman" panose="02020603050405020304" pitchFamily="18" charset="0"/>
              </a:rPr>
              <a:t>ExxonMobil Company visit by Princeton materials students, April 20, 2017. </a:t>
            </a:r>
            <a:r>
              <a:rPr lang="en-US" sz="1700" i="1" dirty="0">
                <a:latin typeface="Calibri" panose="020F0502020204030204" pitchFamily="34" charset="0"/>
                <a:ea typeface="SimSun" panose="02010600030101010101" pitchFamily="2" charset="-122"/>
                <a:cs typeface="Times New Roman" panose="02020603050405020304" pitchFamily="18" charset="0"/>
              </a:rPr>
              <a:t>(34 students) </a:t>
            </a:r>
          </a:p>
          <a:p>
            <a:pPr>
              <a:lnSpc>
                <a:spcPct val="115000"/>
              </a:lnSpc>
            </a:pPr>
            <a:r>
              <a:rPr lang="en-US" b="1" dirty="0">
                <a:latin typeface="Calibri" panose="020F0502020204030204" pitchFamily="34" charset="0"/>
                <a:ea typeface="SimSun" panose="02010600030101010101" pitchFamily="2" charset="-122"/>
                <a:cs typeface="Times New Roman" panose="02020603050405020304" pitchFamily="18" charset="0"/>
              </a:rPr>
              <a:t>Industrial scientists visit Princeton (Bring-in)</a:t>
            </a:r>
          </a:p>
          <a:p>
            <a:pPr marL="342900" marR="0" lvl="0" indent="-173038">
              <a:lnSpc>
                <a:spcPct val="115000"/>
              </a:lnSpc>
              <a:spcBef>
                <a:spcPts val="0"/>
              </a:spcBef>
              <a:spcAft>
                <a:spcPts val="0"/>
              </a:spcAft>
              <a:buSzPts val="900"/>
              <a:buFont typeface="Symbol" panose="05050102010706020507" pitchFamily="18" charset="2"/>
              <a:buChar char=""/>
              <a:tabLst>
                <a:tab pos="514350" algn="l"/>
              </a:tabLst>
            </a:pPr>
            <a:r>
              <a:rPr lang="en-US" sz="1700" dirty="0" err="1">
                <a:latin typeface="Calibri" panose="020F0502020204030204" pitchFamily="34" charset="0"/>
                <a:ea typeface="SimSun" panose="02010600030101010101" pitchFamily="2" charset="-122"/>
                <a:cs typeface="Times New Roman" panose="02020603050405020304" pitchFamily="18" charset="0"/>
              </a:rPr>
              <a:t>Trumpf</a:t>
            </a:r>
            <a:r>
              <a:rPr lang="en-US" sz="1700" dirty="0">
                <a:latin typeface="Calibri" panose="020F0502020204030204" pitchFamily="34" charset="0"/>
                <a:ea typeface="SimSun" panose="02010600030101010101" pitchFamily="2" charset="-122"/>
                <a:cs typeface="Times New Roman" panose="02020603050405020304" pitchFamily="18" charset="0"/>
              </a:rPr>
              <a:t> Photonics Company visit PCCM-IAC on August 11th, 2016. </a:t>
            </a:r>
            <a:r>
              <a:rPr lang="en-US" sz="1700" i="1" dirty="0">
                <a:latin typeface="Calibri" panose="020F0502020204030204" pitchFamily="34" charset="0"/>
                <a:ea typeface="SimSun" panose="02010600030101010101" pitchFamily="2" charset="-122"/>
                <a:cs typeface="Times New Roman" panose="02020603050405020304" pitchFamily="18" charset="0"/>
              </a:rPr>
              <a:t>(31 scientists) </a:t>
            </a:r>
          </a:p>
          <a:p>
            <a:pPr marL="342900" marR="0" lvl="0" indent="-173038">
              <a:lnSpc>
                <a:spcPct val="115000"/>
              </a:lnSpc>
              <a:spcBef>
                <a:spcPts val="0"/>
              </a:spcBef>
              <a:spcAft>
                <a:spcPts val="1000"/>
              </a:spcAft>
              <a:buSzPts val="900"/>
              <a:buFont typeface="Symbol" panose="05050102010706020507" pitchFamily="18" charset="2"/>
              <a:buChar char=""/>
              <a:tabLst>
                <a:tab pos="514350" algn="l"/>
              </a:tabLst>
            </a:pPr>
            <a:r>
              <a:rPr lang="en-US" sz="1700" dirty="0">
                <a:latin typeface="Calibri" panose="020F0502020204030204" pitchFamily="34" charset="0"/>
                <a:ea typeface="SimSun" panose="02010600030101010101" pitchFamily="2" charset="-122"/>
                <a:cs typeface="Times New Roman" panose="02020603050405020304" pitchFamily="18" charset="0"/>
              </a:rPr>
              <a:t>ExxonMobil Scientists visited PCCM-IAC on May 3, 2017 </a:t>
            </a:r>
            <a:r>
              <a:rPr lang="en-US" sz="1700" i="1" dirty="0">
                <a:latin typeface="Calibri" panose="020F0502020204030204" pitchFamily="34" charset="0"/>
                <a:ea typeface="SimSun" panose="02010600030101010101" pitchFamily="2" charset="-122"/>
                <a:cs typeface="Times New Roman" panose="02020603050405020304" pitchFamily="18" charset="0"/>
              </a:rPr>
              <a:t>(</a:t>
            </a:r>
            <a:r>
              <a:rPr lang="en-US" sz="1000" i="1" dirty="0">
                <a:latin typeface="Calibri" panose="020F0502020204030204" pitchFamily="34" charset="0"/>
                <a:ea typeface="SimSun" panose="02010600030101010101" pitchFamily="2" charset="-122"/>
                <a:cs typeface="Times New Roman" panose="02020603050405020304" pitchFamily="18" charset="0"/>
              </a:rPr>
              <a:t> </a:t>
            </a:r>
            <a:r>
              <a:rPr lang="en-US" sz="1700" i="1" dirty="0">
                <a:latin typeface="Calibri" panose="020F0502020204030204" pitchFamily="34" charset="0"/>
                <a:ea typeface="SimSun" panose="02010600030101010101" pitchFamily="2" charset="-122"/>
                <a:cs typeface="Times New Roman" panose="02020603050405020304" pitchFamily="18" charset="0"/>
              </a:rPr>
              <a:t>&gt;</a:t>
            </a:r>
            <a:r>
              <a:rPr lang="en-US" sz="1000" i="1" dirty="0">
                <a:latin typeface="Calibri" panose="020F0502020204030204" pitchFamily="34" charset="0"/>
                <a:ea typeface="SimSun" panose="02010600030101010101" pitchFamily="2" charset="-122"/>
                <a:cs typeface="Times New Roman" panose="02020603050405020304" pitchFamily="18" charset="0"/>
              </a:rPr>
              <a:t> </a:t>
            </a:r>
            <a:r>
              <a:rPr lang="en-US" sz="1700" i="1" dirty="0">
                <a:latin typeface="Calibri" panose="020F0502020204030204" pitchFamily="34" charset="0"/>
                <a:ea typeface="SimSun" panose="02010600030101010101" pitchFamily="2" charset="-122"/>
                <a:cs typeface="Times New Roman" panose="02020603050405020304" pitchFamily="18" charset="0"/>
              </a:rPr>
              <a:t>50 scientists)</a:t>
            </a:r>
          </a:p>
        </p:txBody>
      </p:sp>
    </p:spTree>
    <p:extLst>
      <p:ext uri="{BB962C8B-B14F-4D97-AF65-F5344CB8AC3E}">
        <p14:creationId xmlns:p14="http://schemas.microsoft.com/office/powerpoint/2010/main" val="1416482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bwMode="auto">
          <a:xfrm>
            <a:off x="7620000" y="76200"/>
            <a:ext cx="838200" cy="762000"/>
          </a:xfrm>
          <a:prstGeom prst="ellipse">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 name="Rectangle 1"/>
          <p:cNvSpPr/>
          <p:nvPr/>
        </p:nvSpPr>
        <p:spPr>
          <a:xfrm>
            <a:off x="457200" y="258395"/>
            <a:ext cx="8820265" cy="1769715"/>
          </a:xfrm>
          <a:prstGeom prst="rect">
            <a:avLst/>
          </a:prstGeom>
        </p:spPr>
        <p:txBody>
          <a:bodyPr wrap="square">
            <a:spAutoFit/>
          </a:bodyPr>
          <a:lstStyle/>
          <a:p>
            <a:pPr>
              <a:spcAft>
                <a:spcPts val="1200"/>
              </a:spcAft>
            </a:pPr>
            <a:r>
              <a:rPr lang="en-US" sz="3600" b="1" dirty="0" err="1">
                <a:solidFill>
                  <a:srgbClr val="C00000"/>
                </a:solidFill>
                <a:latin typeface="Calibri" charset="0"/>
                <a:ea typeface="Calibri" charset="0"/>
                <a:cs typeface="Calibri" charset="0"/>
              </a:rPr>
              <a:t>Princeton</a:t>
            </a:r>
            <a:r>
              <a:rPr lang="en-US" sz="3600" b="1" baseline="33000" dirty="0" err="1">
                <a:solidFill>
                  <a:srgbClr val="C00000"/>
                </a:solidFill>
                <a:latin typeface="Calibri" charset="0"/>
                <a:ea typeface="Calibri" charset="0"/>
                <a:cs typeface="Calibri" charset="0"/>
              </a:rPr>
              <a:t>_</a:t>
            </a:r>
            <a:r>
              <a:rPr lang="en-US" sz="3600" b="1" dirty="0" err="1">
                <a:solidFill>
                  <a:srgbClr val="C00000"/>
                </a:solidFill>
                <a:latin typeface="Calibri" charset="0"/>
                <a:ea typeface="Calibri" charset="0"/>
                <a:cs typeface="Calibri" charset="0"/>
              </a:rPr>
              <a:t>Nature</a:t>
            </a:r>
            <a:r>
              <a:rPr lang="en-US" sz="3600" b="1" dirty="0">
                <a:solidFill>
                  <a:srgbClr val="C00000"/>
                </a:solidFill>
                <a:latin typeface="Calibri" charset="0"/>
                <a:ea typeface="Calibri" charset="0"/>
                <a:cs typeface="Calibri" charset="0"/>
              </a:rPr>
              <a:t> Conference</a:t>
            </a:r>
            <a:r>
              <a:rPr lang="en-US" sz="2400" b="1" dirty="0">
                <a:solidFill>
                  <a:srgbClr val="C00000"/>
                </a:solidFill>
                <a:latin typeface="Candara" panose="020E0502030303020204" pitchFamily="34" charset="0"/>
                <a:ea typeface="Adobe Fan Heiti Std B" panose="020B0700000000000000" pitchFamily="34" charset="-128"/>
              </a:rPr>
              <a:t>: </a:t>
            </a:r>
            <a:r>
              <a:rPr lang="en-US" sz="2400" b="1" dirty="0">
                <a:solidFill>
                  <a:srgbClr val="002060"/>
                </a:solidFill>
                <a:latin typeface="Candara" panose="020E0502030303020204" pitchFamily="34" charset="0"/>
                <a:ea typeface="Adobe Fan Heiti Std B" panose="020B0700000000000000" pitchFamily="34" charset="-128"/>
              </a:rPr>
              <a:t> </a:t>
            </a:r>
          </a:p>
          <a:p>
            <a:r>
              <a:rPr lang="en-US" sz="2300" b="1" i="1" dirty="0">
                <a:solidFill>
                  <a:srgbClr val="0000FF"/>
                </a:solidFill>
                <a:latin typeface="Candara" panose="020E0502030303020204" pitchFamily="34" charset="0"/>
                <a:ea typeface="Adobe Fan Heiti Std B" panose="020B0700000000000000" pitchFamily="34" charset="-128"/>
              </a:rPr>
              <a:t>Frontiers in Electron </a:t>
            </a:r>
            <a:r>
              <a:rPr lang="en-US" sz="2300" b="1" i="1" dirty="0">
                <a:solidFill>
                  <a:srgbClr val="0000FF"/>
                </a:solidFill>
                <a:latin typeface="Candara" panose="020E0502030303020204" pitchFamily="34" charset="0"/>
              </a:rPr>
              <a:t>Microscopy for the Physical and Life sciences </a:t>
            </a:r>
          </a:p>
          <a:p>
            <a:r>
              <a:rPr lang="en-US" sz="2300" b="1" i="1" dirty="0">
                <a:latin typeface="Candara" panose="020E0502030303020204" pitchFamily="34" charset="0"/>
              </a:rPr>
              <a:t>Princeton, NJ, July 11-13, 2018 </a:t>
            </a:r>
          </a:p>
          <a:p>
            <a:endParaRPr lang="en-US" sz="1700" b="1" i="1" dirty="0">
              <a:solidFill>
                <a:srgbClr val="0000FF"/>
              </a:solidFill>
              <a:latin typeface="Candara" panose="020E0502030303020204" pitchFamily="34" charset="0"/>
            </a:endParaRPr>
          </a:p>
        </p:txBody>
      </p:sp>
      <p:pic>
        <p:nvPicPr>
          <p:cNvPr id="3" name="Picture 2"/>
          <p:cNvPicPr>
            <a:picLocks noChangeAspect="1"/>
          </p:cNvPicPr>
          <p:nvPr/>
        </p:nvPicPr>
        <p:blipFill>
          <a:blip r:embed="rId3"/>
          <a:stretch>
            <a:fillRect/>
          </a:stretch>
        </p:blipFill>
        <p:spPr>
          <a:xfrm>
            <a:off x="687482" y="1854200"/>
            <a:ext cx="7775247" cy="2794000"/>
          </a:xfrm>
          <a:prstGeom prst="rect">
            <a:avLst/>
          </a:prstGeom>
          <a:ln>
            <a:noFill/>
          </a:ln>
          <a:effectLst>
            <a:outerShdw blurRad="190500" algn="tl" rotWithShape="0">
              <a:srgbClr val="000000">
                <a:alpha val="70000"/>
              </a:srgbClr>
            </a:outerShdw>
          </a:effectLst>
        </p:spPr>
      </p:pic>
      <p:pic>
        <p:nvPicPr>
          <p:cNvPr id="4" name="Picture 3"/>
          <p:cNvPicPr>
            <a:picLocks noChangeAspect="1"/>
          </p:cNvPicPr>
          <p:nvPr/>
        </p:nvPicPr>
        <p:blipFill>
          <a:blip r:embed="rId4"/>
          <a:stretch>
            <a:fillRect/>
          </a:stretch>
        </p:blipFill>
        <p:spPr>
          <a:xfrm>
            <a:off x="5562600" y="4076700"/>
            <a:ext cx="2908540" cy="1943100"/>
          </a:xfrm>
          <a:prstGeom prst="rect">
            <a:avLst/>
          </a:prstGeom>
          <a:ln>
            <a:noFill/>
          </a:ln>
          <a:effectLst>
            <a:outerShdw blurRad="190500" algn="tl" rotWithShape="0">
              <a:srgbClr val="000000">
                <a:alpha val="70000"/>
              </a:srgbClr>
            </a:outerShdw>
          </a:effectLst>
        </p:spPr>
      </p:pic>
      <p:sp>
        <p:nvSpPr>
          <p:cNvPr id="6" name="Rectangle 5"/>
          <p:cNvSpPr/>
          <p:nvPr/>
        </p:nvSpPr>
        <p:spPr>
          <a:xfrm>
            <a:off x="612330" y="4794647"/>
            <a:ext cx="4572000" cy="615553"/>
          </a:xfrm>
          <a:prstGeom prst="rect">
            <a:avLst/>
          </a:prstGeom>
        </p:spPr>
        <p:txBody>
          <a:bodyPr>
            <a:spAutoFit/>
          </a:bodyPr>
          <a:lstStyle/>
          <a:p>
            <a:r>
              <a:rPr lang="en-US" sz="1700" dirty="0">
                <a:latin typeface="Candara" panose="020E0502030303020204" pitchFamily="34" charset="0"/>
              </a:rPr>
              <a:t>From Nature Research, a division of Springer Nature</a:t>
            </a:r>
          </a:p>
        </p:txBody>
      </p:sp>
      <p:pic>
        <p:nvPicPr>
          <p:cNvPr id="8" name="Picture 7"/>
          <p:cNvPicPr>
            <a:picLocks noChangeAspect="1"/>
          </p:cNvPicPr>
          <p:nvPr/>
        </p:nvPicPr>
        <p:blipFill>
          <a:blip r:embed="rId5"/>
          <a:stretch>
            <a:fillRect/>
          </a:stretch>
        </p:blipFill>
        <p:spPr>
          <a:xfrm>
            <a:off x="688626" y="5290182"/>
            <a:ext cx="3141416" cy="424818"/>
          </a:xfrm>
          <a:prstGeom prst="rect">
            <a:avLst/>
          </a:prstGeom>
        </p:spPr>
      </p:pic>
    </p:spTree>
    <p:extLst>
      <p:ext uri="{BB962C8B-B14F-4D97-AF65-F5344CB8AC3E}">
        <p14:creationId xmlns:p14="http://schemas.microsoft.com/office/powerpoint/2010/main" val="3784652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8596" y="249094"/>
            <a:ext cx="10041191"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C00000"/>
                </a:solidFill>
                <a:effectLst/>
                <a:uLnTx/>
                <a:uFillTx/>
                <a:latin typeface="Calibri"/>
              </a:rPr>
              <a:t>New tools in the Imaging and Analysis Center </a:t>
            </a:r>
            <a:r>
              <a:rPr kumimoji="0" lang="en-US" sz="2000" b="0" i="0" u="none" strike="noStrike" kern="0" cap="none" spc="0" normalizeH="0" baseline="0" noProof="0" dirty="0">
                <a:ln>
                  <a:noFill/>
                </a:ln>
                <a:solidFill>
                  <a:srgbClr val="C00000"/>
                </a:solidFill>
                <a:effectLst/>
                <a:uLnTx/>
                <a:uFillTx/>
                <a:latin typeface="Calibri"/>
              </a:rPr>
              <a:t>(</a:t>
            </a:r>
            <a:r>
              <a:rPr kumimoji="0" lang="en-US" sz="2300" b="0" i="0" u="none" strike="noStrike" kern="0" cap="none" spc="0" normalizeH="0" baseline="0" noProof="0" dirty="0">
                <a:ln>
                  <a:noFill/>
                </a:ln>
                <a:solidFill>
                  <a:srgbClr val="C00000"/>
                </a:solidFill>
                <a:effectLst/>
                <a:uLnTx/>
                <a:uFillTx/>
                <a:latin typeface="Calibri"/>
              </a:rPr>
              <a:t>since</a:t>
            </a:r>
            <a:r>
              <a:rPr kumimoji="0" lang="en-US" sz="2200" b="0" i="0" u="none" strike="noStrike" kern="0" cap="none" spc="0" normalizeH="0" baseline="0" noProof="0" dirty="0">
                <a:ln>
                  <a:noFill/>
                </a:ln>
                <a:solidFill>
                  <a:srgbClr val="C00000"/>
                </a:solidFill>
                <a:effectLst/>
                <a:uLnTx/>
                <a:uFillTx/>
                <a:latin typeface="Calibri"/>
              </a:rPr>
              <a:t> </a:t>
            </a:r>
            <a:r>
              <a:rPr kumimoji="0" lang="en-US" sz="2000" b="0" i="0" u="none" strike="noStrike" kern="0" cap="none" spc="0" normalizeH="0" baseline="0" noProof="0" dirty="0">
                <a:ln>
                  <a:noFill/>
                </a:ln>
                <a:solidFill>
                  <a:srgbClr val="C00000"/>
                </a:solidFill>
                <a:effectLst/>
                <a:uLnTx/>
                <a:uFillTx/>
                <a:latin typeface="Calibri"/>
              </a:rPr>
              <a:t>2016)</a:t>
            </a:r>
          </a:p>
        </p:txBody>
      </p:sp>
      <p:grpSp>
        <p:nvGrpSpPr>
          <p:cNvPr id="26" name="Group 25"/>
          <p:cNvGrpSpPr/>
          <p:nvPr/>
        </p:nvGrpSpPr>
        <p:grpSpPr>
          <a:xfrm>
            <a:off x="393168" y="889572"/>
            <a:ext cx="8598432" cy="4944810"/>
            <a:chOff x="393168" y="737172"/>
            <a:chExt cx="8598432" cy="4944810"/>
          </a:xfrm>
        </p:grpSpPr>
        <p:pic>
          <p:nvPicPr>
            <p:cNvPr id="25" name="Picture 24"/>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tretch>
              <a:fillRect/>
            </a:stretch>
          </p:blipFill>
          <p:spPr>
            <a:xfrm>
              <a:off x="393168" y="3581400"/>
              <a:ext cx="2502432" cy="2058852"/>
            </a:xfrm>
            <a:prstGeom prst="rect">
              <a:avLst/>
            </a:prstGeom>
          </p:spPr>
        </p:pic>
        <p:sp>
          <p:nvSpPr>
            <p:cNvPr id="3" name="TextBox 2"/>
            <p:cNvSpPr txBox="1"/>
            <p:nvPr/>
          </p:nvSpPr>
          <p:spPr>
            <a:xfrm>
              <a:off x="2743200" y="3124200"/>
              <a:ext cx="6248400" cy="1510791"/>
            </a:xfrm>
            <a:prstGeom prst="rect">
              <a:avLst/>
            </a:prstGeom>
            <a:noFill/>
          </p:spPr>
          <p:txBody>
            <a:bodyPr wrap="square" lIns="48381" tIns="24190" rIns="48381" bIns="24190" rtlCol="0" anchor="t">
              <a:spAutoFit/>
            </a:bodyPr>
            <a:lstStyle/>
            <a:p>
              <a:pPr marL="0" marR="0" lvl="0" indent="0" defTabSz="483809" eaLnBrk="1" fontAlgn="auto" latinLnBrk="0" hangingPunct="1">
                <a:lnSpc>
                  <a:spcPts val="18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a:endParaRPr>
            </a:p>
            <a:p>
              <a:pPr marL="0" marR="0" lvl="0" indent="0" defTabSz="483809" eaLnBrk="1" fontAlgn="auto" latinLnBrk="0" hangingPunct="1">
                <a:lnSpc>
                  <a:spcPts val="1587"/>
                </a:lnSpc>
                <a:spcBef>
                  <a:spcPts val="0"/>
                </a:spcBef>
                <a:spcAft>
                  <a:spcPts val="0"/>
                </a:spcAft>
                <a:buClrTx/>
                <a:buSzTx/>
                <a:buFontTx/>
                <a:buNone/>
                <a:tabLst/>
                <a:defRPr/>
              </a:pPr>
              <a:endParaRPr kumimoji="0" lang="en-US" sz="1500" b="0" i="0" u="none" strike="noStrike" kern="0" cap="none" spc="0" normalizeH="0" baseline="0" noProof="0">
                <a:ln>
                  <a:noFill/>
                </a:ln>
                <a:solidFill>
                  <a:prstClr val="black"/>
                </a:solidFill>
                <a:effectLst/>
                <a:uLnTx/>
                <a:uFillTx/>
                <a:latin typeface="Calibri"/>
              </a:endParaRPr>
            </a:p>
            <a:p>
              <a:pPr marL="0" marR="0" lvl="0" indent="0" defTabSz="483809" eaLnBrk="1" fontAlgn="auto" latinLnBrk="0" hangingPunct="1">
                <a:lnSpc>
                  <a:spcPts val="1587"/>
                </a:lnSpc>
                <a:spcBef>
                  <a:spcPts val="0"/>
                </a:spcBef>
                <a:spcAft>
                  <a:spcPts val="0"/>
                </a:spcAft>
                <a:buClrTx/>
                <a:buSzTx/>
                <a:buFontTx/>
                <a:buNone/>
                <a:tabLst/>
                <a:defRPr/>
              </a:pPr>
              <a:endParaRPr kumimoji="0" lang="en-US" sz="1500" b="0" i="0" u="none" strike="noStrike" kern="0" cap="none" spc="0" normalizeH="0" baseline="0" noProof="0">
                <a:ln>
                  <a:noFill/>
                </a:ln>
                <a:solidFill>
                  <a:prstClr val="black"/>
                </a:solidFill>
                <a:effectLst/>
                <a:uLnTx/>
                <a:uFillTx/>
                <a:latin typeface="Calibri"/>
              </a:endParaRPr>
            </a:p>
            <a:p>
              <a:pPr marL="0" marR="0" lvl="0" indent="0" defTabSz="483809" eaLnBrk="1" fontAlgn="auto" latinLnBrk="0" hangingPunct="1">
                <a:lnSpc>
                  <a:spcPts val="1587"/>
                </a:lnSpc>
                <a:spcBef>
                  <a:spcPts val="0"/>
                </a:spcBef>
                <a:spcAft>
                  <a:spcPts val="0"/>
                </a:spcAft>
                <a:buClrTx/>
                <a:buSzTx/>
                <a:buFontTx/>
                <a:buNone/>
                <a:tabLst/>
                <a:defRPr/>
              </a:pPr>
              <a:endParaRPr kumimoji="0" lang="en-US" sz="1500" b="0" i="0" u="none" strike="noStrike" kern="0" cap="none" spc="0" normalizeH="0" baseline="0" noProof="0">
                <a:ln>
                  <a:noFill/>
                </a:ln>
                <a:solidFill>
                  <a:prstClr val="black"/>
                </a:solidFill>
                <a:effectLst/>
                <a:uLnTx/>
                <a:uFillTx/>
                <a:latin typeface="Calibri"/>
              </a:endParaRPr>
            </a:p>
            <a:p>
              <a:pPr marL="0" marR="0" lvl="0" indent="0" defTabSz="483809" eaLnBrk="1" fontAlgn="auto" latinLnBrk="0" hangingPunct="1">
                <a:lnSpc>
                  <a:spcPts val="1587"/>
                </a:lnSpc>
                <a:spcBef>
                  <a:spcPts val="0"/>
                </a:spcBef>
                <a:spcAft>
                  <a:spcPts val="0"/>
                </a:spcAft>
                <a:buClrTx/>
                <a:buSzTx/>
                <a:buFontTx/>
                <a:buNone/>
                <a:tabLst/>
                <a:defRPr/>
              </a:pPr>
              <a:endParaRPr kumimoji="0" lang="en-US" sz="1500" b="0" i="0" u="none" strike="noStrike" kern="0" cap="none" spc="0" normalizeH="0" baseline="0" noProof="0">
                <a:ln>
                  <a:noFill/>
                </a:ln>
                <a:solidFill>
                  <a:prstClr val="black"/>
                </a:solidFill>
                <a:effectLst/>
                <a:uLnTx/>
                <a:uFillTx/>
                <a:latin typeface="Calibri"/>
              </a:endParaRPr>
            </a:p>
            <a:p>
              <a:pPr marL="0" marR="0" lvl="0" indent="0" defTabSz="483809" eaLnBrk="1" fontAlgn="auto" latinLnBrk="0" hangingPunct="1">
                <a:lnSpc>
                  <a:spcPts val="1587"/>
                </a:lnSpc>
                <a:spcBef>
                  <a:spcPts val="0"/>
                </a:spcBef>
                <a:spcAft>
                  <a:spcPts val="0"/>
                </a:spcAft>
                <a:buClrTx/>
                <a:buSzTx/>
                <a:buFontTx/>
                <a:buNone/>
                <a:tabLst/>
                <a:defRPr/>
              </a:pPr>
              <a:endParaRPr kumimoji="0" lang="en-US" sz="1500" b="0" i="0" u="none" strike="noStrike" kern="0" cap="none" spc="0" normalizeH="0" baseline="0" noProof="0">
                <a:ln>
                  <a:noFill/>
                </a:ln>
                <a:solidFill>
                  <a:prstClr val="black"/>
                </a:solidFill>
                <a:effectLst/>
                <a:uLnTx/>
                <a:uFillTx/>
                <a:latin typeface="Calibri"/>
              </a:endParaRPr>
            </a:p>
            <a:p>
              <a:pPr marL="0" marR="0" lvl="0" indent="0" defTabSz="483809" eaLnBrk="1" fontAlgn="auto" latinLnBrk="0" hangingPunct="1">
                <a:lnSpc>
                  <a:spcPts val="1587"/>
                </a:lnSpc>
                <a:spcBef>
                  <a:spcPts val="0"/>
                </a:spcBef>
                <a:spcAft>
                  <a:spcPts val="0"/>
                </a:spcAft>
                <a:buClrTx/>
                <a:buSzTx/>
                <a:buFontTx/>
                <a:buNone/>
                <a:tabLst/>
                <a:defRPr/>
              </a:pPr>
              <a:endParaRPr kumimoji="0" lang="en-US" sz="1500" b="0" i="0" u="none" strike="noStrike" kern="0" cap="none" spc="0" normalizeH="0" baseline="0" noProof="0">
                <a:ln>
                  <a:noFill/>
                </a:ln>
                <a:solidFill>
                  <a:prstClr val="black"/>
                </a:solidFill>
                <a:effectLst/>
                <a:uLnTx/>
                <a:uFillTx/>
                <a:latin typeface="Tw Cen MT"/>
              </a:endParaRPr>
            </a:p>
          </p:txBody>
        </p:sp>
        <p:sp>
          <p:nvSpPr>
            <p:cNvPr id="12" name="Rectangle 11"/>
            <p:cNvSpPr/>
            <p:nvPr/>
          </p:nvSpPr>
          <p:spPr>
            <a:xfrm>
              <a:off x="393168" y="873775"/>
              <a:ext cx="8446032" cy="2485281"/>
            </a:xfrm>
            <a:prstGeom prst="rect">
              <a:avLst/>
            </a:prstGeom>
            <a:solidFill>
              <a:srgbClr val="F79646">
                <a:lumMod val="40000"/>
                <a:lumOff val="60000"/>
                <a:alpha val="45000"/>
              </a:srgbClr>
            </a:solidFill>
            <a:ln w="25400" cap="flat" cmpd="sng" algn="ctr">
              <a:solidFill>
                <a:srgbClr val="1F497D">
                  <a:lumMod val="20000"/>
                  <a:lumOff val="80000"/>
                </a:srgbClr>
              </a:solidFill>
              <a:prstDash val="solid"/>
            </a:ln>
            <a:effectLst>
              <a:glow>
                <a:srgbClr val="4F81BD"/>
              </a:glow>
              <a:softEdge rad="127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3" name="Picture 12"/>
            <p:cNvPicPr>
              <a:picLocks noChangeAspect="1"/>
            </p:cNvPicPr>
            <p:nvPr/>
          </p:nvPicPr>
          <p:blipFill rotWithShape="1">
            <a:blip r:embed="rId4" cstate="email">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a:ext>
              </a:extLst>
            </a:blip>
            <a:srcRect/>
            <a:stretch/>
          </p:blipFill>
          <p:spPr>
            <a:xfrm>
              <a:off x="5920861" y="1403385"/>
              <a:ext cx="1195433" cy="1761690"/>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464802" y="1479728"/>
              <a:ext cx="1069598" cy="1609004"/>
            </a:xfrm>
            <a:prstGeom prst="rect">
              <a:avLst/>
            </a:prstGeom>
            <a:ln>
              <a:noFill/>
            </a:ln>
            <a:effectLst>
              <a:outerShdw blurRad="292100" dist="139700" dir="2700000" algn="tl" rotWithShape="0">
                <a:srgbClr val="333333">
                  <a:alpha val="65000"/>
                </a:srgbClr>
              </a:outerShdw>
            </a:effectLst>
          </p:spPr>
        </p:pic>
        <p:pic>
          <p:nvPicPr>
            <p:cNvPr id="15" name="Picture 3" descr="C:\Users\nyao\Desktop\IAC APEC  new equipments\FEI related\001.pn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531736" y="948580"/>
              <a:ext cx="1566672" cy="21599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7" name="Picture 2" descr="C:\Users\nyao\Desktop\IAC\IAC website\2016 IAC website update\Equipments\FEI Talos F200X.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290825" y="1448730"/>
              <a:ext cx="1295400" cy="16362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646650" y="3087069"/>
              <a:ext cx="1258350" cy="25412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3333CC"/>
                  </a:solidFill>
                  <a:effectLst/>
                  <a:uLnTx/>
                  <a:uFillTx/>
                  <a:latin typeface="Calibri"/>
                </a:rPr>
                <a:t>Themis S/TEM</a:t>
              </a:r>
            </a:p>
          </p:txBody>
        </p:sp>
        <p:sp>
          <p:nvSpPr>
            <p:cNvPr id="19" name="TextBox 18"/>
            <p:cNvSpPr txBox="1"/>
            <p:nvPr/>
          </p:nvSpPr>
          <p:spPr>
            <a:xfrm>
              <a:off x="4352490" y="3097099"/>
              <a:ext cx="1362510"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err="1">
                  <a:ln>
                    <a:noFill/>
                  </a:ln>
                  <a:solidFill>
                    <a:srgbClr val="3333CC"/>
                  </a:solidFill>
                  <a:effectLst/>
                  <a:uLnTx/>
                  <a:uFillTx/>
                  <a:latin typeface="Calibri"/>
                </a:rPr>
                <a:t>Talos</a:t>
              </a:r>
              <a:r>
                <a:rPr kumimoji="0" lang="en-US" sz="1400" b="1" i="0" u="none" strike="noStrike" kern="0" cap="none" spc="0" normalizeH="0" baseline="0" noProof="0" dirty="0">
                  <a:ln>
                    <a:noFill/>
                  </a:ln>
                  <a:solidFill>
                    <a:srgbClr val="3333CC"/>
                  </a:solidFill>
                  <a:effectLst/>
                  <a:uLnTx/>
                  <a:uFillTx/>
                  <a:latin typeface="Calibri"/>
                </a:rPr>
                <a:t> TEM</a:t>
              </a:r>
            </a:p>
          </p:txBody>
        </p:sp>
        <p:sp>
          <p:nvSpPr>
            <p:cNvPr id="20" name="TextBox 19"/>
            <p:cNvSpPr txBox="1"/>
            <p:nvPr/>
          </p:nvSpPr>
          <p:spPr>
            <a:xfrm>
              <a:off x="6121591" y="3105834"/>
              <a:ext cx="1117409" cy="33855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3333CC"/>
                  </a:solidFill>
                  <a:effectLst/>
                  <a:uLnTx/>
                  <a:uFillTx/>
                  <a:latin typeface="Calibri"/>
                </a:rPr>
                <a:t>Helios FIB</a:t>
              </a:r>
            </a:p>
          </p:txBody>
        </p:sp>
        <p:sp>
          <p:nvSpPr>
            <p:cNvPr id="21" name="TextBox 20"/>
            <p:cNvSpPr txBox="1"/>
            <p:nvPr/>
          </p:nvSpPr>
          <p:spPr>
            <a:xfrm>
              <a:off x="7514323" y="3086632"/>
              <a:ext cx="1306859" cy="25436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err="1">
                  <a:ln>
                    <a:noFill/>
                  </a:ln>
                  <a:solidFill>
                    <a:srgbClr val="3333CC"/>
                  </a:solidFill>
                  <a:effectLst/>
                  <a:uLnTx/>
                  <a:uFillTx/>
                  <a:latin typeface="Calibri"/>
                </a:rPr>
                <a:t>Verios</a:t>
              </a:r>
              <a:r>
                <a:rPr kumimoji="0" lang="en-US" sz="1400" b="1" i="0" u="none" strike="noStrike" kern="0" cap="none" spc="0" normalizeH="0" baseline="0" noProof="0" dirty="0">
                  <a:ln>
                    <a:noFill/>
                  </a:ln>
                  <a:solidFill>
                    <a:srgbClr val="3333CC"/>
                  </a:solidFill>
                  <a:effectLst/>
                  <a:uLnTx/>
                  <a:uFillTx/>
                  <a:latin typeface="Calibri"/>
                </a:rPr>
                <a:t> SEM</a:t>
              </a:r>
            </a:p>
          </p:txBody>
        </p:sp>
        <p:sp>
          <p:nvSpPr>
            <p:cNvPr id="22" name="TextBox 21"/>
            <p:cNvSpPr txBox="1"/>
            <p:nvPr/>
          </p:nvSpPr>
          <p:spPr>
            <a:xfrm>
              <a:off x="831673" y="5374205"/>
              <a:ext cx="1827674"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Calibri"/>
                </a:rPr>
                <a:t>K-alpha XPS/UPS</a:t>
              </a:r>
            </a:p>
          </p:txBody>
        </p:sp>
        <p:pic>
          <p:nvPicPr>
            <p:cNvPr id="23" name="Picture 7" descr="C:\Users\nyao\Desktop\TitanKrios.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666397" y="737172"/>
              <a:ext cx="2828636" cy="2667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2514600" y="3097099"/>
              <a:ext cx="1371600"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err="1">
                  <a:ln>
                    <a:noFill/>
                  </a:ln>
                  <a:solidFill>
                    <a:srgbClr val="3333CC"/>
                  </a:solidFill>
                  <a:effectLst/>
                  <a:uLnTx/>
                  <a:uFillTx/>
                  <a:latin typeface="Calibri"/>
                </a:rPr>
                <a:t>Krios</a:t>
              </a:r>
              <a:r>
                <a:rPr kumimoji="0" lang="en-US" sz="1400" b="1" i="0" u="none" strike="noStrike" kern="0" cap="none" spc="0" normalizeH="0" baseline="0" noProof="0" dirty="0">
                  <a:ln>
                    <a:noFill/>
                  </a:ln>
                  <a:solidFill>
                    <a:srgbClr val="3333CC"/>
                  </a:solidFill>
                  <a:effectLst/>
                  <a:uLnTx/>
                  <a:uFillTx/>
                  <a:latin typeface="Calibri"/>
                </a:rPr>
                <a:t> </a:t>
              </a:r>
              <a:r>
                <a:rPr kumimoji="0" lang="en-US" sz="1400" b="1" i="0" u="none" strike="noStrike" kern="0" cap="none" spc="0" normalizeH="0" baseline="0" noProof="0" dirty="0" err="1">
                  <a:ln>
                    <a:noFill/>
                  </a:ln>
                  <a:solidFill>
                    <a:srgbClr val="3333CC"/>
                  </a:solidFill>
                  <a:effectLst/>
                  <a:uLnTx/>
                  <a:uFillTx/>
                  <a:latin typeface="Calibri"/>
                </a:rPr>
                <a:t>Cryo</a:t>
              </a:r>
              <a:r>
                <a:rPr kumimoji="0" lang="en-US" sz="1400" b="1" i="0" u="none" strike="noStrike" kern="0" cap="none" spc="0" normalizeH="0" baseline="0" noProof="0" dirty="0">
                  <a:ln>
                    <a:noFill/>
                  </a:ln>
                  <a:solidFill>
                    <a:srgbClr val="3333CC"/>
                  </a:solidFill>
                  <a:effectLst/>
                  <a:uLnTx/>
                  <a:uFillTx/>
                  <a:latin typeface="Calibri"/>
                </a:rPr>
                <a:t>-TEM</a:t>
              </a:r>
            </a:p>
          </p:txBody>
        </p:sp>
        <p:pic>
          <p:nvPicPr>
            <p:cNvPr id="6" name="Picture 8" descr="C:\Users\nyao\Desktop\IAC\IAC website\2016 IAC website update\Equipments\Versa 520 3D X-ray.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971800" y="3581400"/>
              <a:ext cx="2806246" cy="20525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C:\Users\nyao\Desktop\IAC\IAC website\2016 IAC website update\Equipments\Icon-2.jpg"/>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5867400" y="3581400"/>
              <a:ext cx="2971800" cy="209657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536774" y="5359728"/>
              <a:ext cx="1828800"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white"/>
                  </a:solidFill>
                  <a:effectLst/>
                  <a:uLnTx/>
                  <a:uFillTx/>
                  <a:latin typeface="Calibri"/>
                </a:rPr>
                <a:t>Versa 520 3D X-ray</a:t>
              </a:r>
            </a:p>
          </p:txBody>
        </p:sp>
        <p:sp>
          <p:nvSpPr>
            <p:cNvPr id="10" name="TextBox 9"/>
            <p:cNvSpPr txBox="1"/>
            <p:nvPr/>
          </p:nvSpPr>
          <p:spPr>
            <a:xfrm>
              <a:off x="6813374" y="5356897"/>
              <a:ext cx="1828800"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white"/>
                  </a:solidFill>
                  <a:effectLst/>
                  <a:uLnTx/>
                  <a:uFillTx/>
                  <a:latin typeface="Calibri"/>
                </a:rPr>
                <a:t>ICON 3 AFM</a:t>
              </a:r>
            </a:p>
          </p:txBody>
        </p:sp>
      </p:grpSp>
    </p:spTree>
    <p:extLst>
      <p:ext uri="{BB962C8B-B14F-4D97-AF65-F5344CB8AC3E}">
        <p14:creationId xmlns:p14="http://schemas.microsoft.com/office/powerpoint/2010/main" val="1199843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66126" y="48768"/>
            <a:ext cx="717795" cy="713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Box 123"/>
          <p:cNvSpPr txBox="1">
            <a:spLocks noChangeArrowheads="1"/>
          </p:cNvSpPr>
          <p:nvPr/>
        </p:nvSpPr>
        <p:spPr bwMode="auto">
          <a:xfrm>
            <a:off x="310497" y="97963"/>
            <a:ext cx="8121519" cy="523220"/>
          </a:xfrm>
          <a:prstGeom prst="rect">
            <a:avLst/>
          </a:prstGeom>
          <a:noFill/>
          <a:ln w="9525">
            <a:noFill/>
            <a:miter lim="800000"/>
            <a:headEnd/>
            <a:tailEnd/>
          </a:ln>
          <a:effectLst/>
        </p:spPr>
        <p:txBody>
          <a:bodyPr wrap="none">
            <a:spAutoFit/>
          </a:bodyPr>
          <a:lstStyle/>
          <a:p>
            <a:r>
              <a:rPr lang="en-US" sz="2600" b="1" dirty="0">
                <a:solidFill>
                  <a:srgbClr val="C00000"/>
                </a:solidFill>
                <a:latin typeface="Calibri" panose="020F0502020204030204" pitchFamily="34" charset="0"/>
              </a:rPr>
              <a:t>Imaging and Analysis Center </a:t>
            </a:r>
            <a:r>
              <a:rPr lang="en-US" sz="2400" b="1" dirty="0">
                <a:solidFill>
                  <a:srgbClr val="C00000"/>
                </a:solidFill>
                <a:latin typeface="Calibri" panose="020F0502020204030204" pitchFamily="34" charset="0"/>
              </a:rPr>
              <a:t>(IAC) </a:t>
            </a:r>
            <a:r>
              <a:rPr lang="en-US" sz="2600" b="1" dirty="0">
                <a:solidFill>
                  <a:srgbClr val="C00000"/>
                </a:solidFill>
                <a:latin typeface="Calibri" panose="020F0502020204030204" pitchFamily="34" charset="0"/>
              </a:rPr>
              <a:t>at Princeton Univer</a:t>
            </a:r>
            <a:r>
              <a:rPr lang="en-US" sz="2800" b="1" dirty="0">
                <a:solidFill>
                  <a:srgbClr val="C00000"/>
                </a:solidFill>
                <a:latin typeface="Calibri" panose="020F0502020204030204" pitchFamily="34" charset="0"/>
              </a:rPr>
              <a:t>sity</a:t>
            </a:r>
          </a:p>
        </p:txBody>
      </p:sp>
      <p:grpSp>
        <p:nvGrpSpPr>
          <p:cNvPr id="17" name="Group 16"/>
          <p:cNvGrpSpPr/>
          <p:nvPr/>
        </p:nvGrpSpPr>
        <p:grpSpPr>
          <a:xfrm>
            <a:off x="76200" y="810768"/>
            <a:ext cx="9237154" cy="5541265"/>
            <a:chOff x="-833" y="783336"/>
            <a:chExt cx="9237154" cy="5541265"/>
          </a:xfrm>
        </p:grpSpPr>
        <p:grpSp>
          <p:nvGrpSpPr>
            <p:cNvPr id="4" name="Group 3"/>
            <p:cNvGrpSpPr/>
            <p:nvPr/>
          </p:nvGrpSpPr>
          <p:grpSpPr>
            <a:xfrm>
              <a:off x="1370767" y="783336"/>
              <a:ext cx="6172200" cy="1399032"/>
              <a:chOff x="1415163" y="1191768"/>
              <a:chExt cx="6172200" cy="1399032"/>
            </a:xfrm>
          </p:grpSpPr>
          <p:pic>
            <p:nvPicPr>
              <p:cNvPr id="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48963" y="1191768"/>
                <a:ext cx="2438400" cy="1399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5" cstate="email">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a:ext>
                </a:extLst>
              </a:blip>
              <a:srcRect/>
              <a:stretch>
                <a:fillRect/>
              </a:stretch>
            </p:blipFill>
            <p:spPr bwMode="auto">
              <a:xfrm>
                <a:off x="1415163" y="1191768"/>
                <a:ext cx="2514600" cy="1399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9" name="Group 8"/>
            <p:cNvGrpSpPr/>
            <p:nvPr/>
          </p:nvGrpSpPr>
          <p:grpSpPr>
            <a:xfrm>
              <a:off x="-833" y="2209801"/>
              <a:ext cx="9237154" cy="4114800"/>
              <a:chOff x="-833" y="2624024"/>
              <a:chExt cx="9237154" cy="4197823"/>
            </a:xfrm>
          </p:grpSpPr>
          <p:pic>
            <p:nvPicPr>
              <p:cNvPr id="10" name="Picture 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33" y="2624024"/>
                <a:ext cx="9144000" cy="3699039"/>
              </a:xfrm>
              <a:prstGeom prst="rect">
                <a:avLst/>
              </a:prstGeom>
            </p:spPr>
          </p:pic>
          <p:sp>
            <p:nvSpPr>
              <p:cNvPr id="11" name="Rectangle 10"/>
              <p:cNvSpPr/>
              <p:nvPr/>
            </p:nvSpPr>
            <p:spPr>
              <a:xfrm>
                <a:off x="304800" y="5081955"/>
                <a:ext cx="1676400" cy="374461"/>
              </a:xfrm>
              <a:prstGeom prst="rect">
                <a:avLst/>
              </a:prstGeom>
            </p:spPr>
            <p:txBody>
              <a:bodyPr wrap="square">
                <a:spAutoFit/>
              </a:bodyPr>
              <a:lstStyle/>
              <a:p>
                <a:pPr>
                  <a:lnSpc>
                    <a:spcPts val="1100"/>
                  </a:lnSpc>
                </a:pPr>
                <a:r>
                  <a:rPr lang="en-US" sz="950">
                    <a:latin typeface="Calibri Light" panose="020F0302020204030204" pitchFamily="34" charset="0"/>
                    <a:ea typeface="Calibri Light" charset="0"/>
                    <a:cs typeface="Calibri Light" charset="0"/>
                  </a:rPr>
                  <a:t>VG HB501 STEM</a:t>
                </a:r>
              </a:p>
              <a:p>
                <a:pPr>
                  <a:lnSpc>
                    <a:spcPts val="1100"/>
                  </a:lnSpc>
                </a:pPr>
                <a:r>
                  <a:rPr lang="en-US" sz="950" err="1">
                    <a:latin typeface="Calibri Light" panose="020F0302020204030204" pitchFamily="34" charset="0"/>
                    <a:ea typeface="Calibri Light" charset="0"/>
                    <a:cs typeface="Calibri Light" charset="0"/>
                  </a:rPr>
                  <a:t>Cameca</a:t>
                </a:r>
                <a:r>
                  <a:rPr lang="en-US" sz="950">
                    <a:latin typeface="Calibri Light" panose="020F0302020204030204" pitchFamily="34" charset="0"/>
                    <a:ea typeface="Calibri Light" charset="0"/>
                    <a:cs typeface="Calibri Light" charset="0"/>
                  </a:rPr>
                  <a:t> SX-50 Microprobe</a:t>
                </a:r>
              </a:p>
            </p:txBody>
          </p:sp>
          <p:sp>
            <p:nvSpPr>
              <p:cNvPr id="12" name="Rectangle 11"/>
              <p:cNvSpPr/>
              <p:nvPr/>
            </p:nvSpPr>
            <p:spPr>
              <a:xfrm>
                <a:off x="3810000" y="5056510"/>
                <a:ext cx="1981200" cy="1220847"/>
              </a:xfrm>
              <a:prstGeom prst="rect">
                <a:avLst/>
              </a:prstGeom>
            </p:spPr>
            <p:txBody>
              <a:bodyPr wrap="square">
                <a:spAutoFit/>
              </a:bodyPr>
              <a:lstStyle/>
              <a:p>
                <a:pPr>
                  <a:lnSpc>
                    <a:spcPts val="1100"/>
                  </a:lnSpc>
                </a:pPr>
                <a:r>
                  <a:rPr lang="en-US" sz="950" dirty="0">
                    <a:latin typeface="Calibri Light" charset="0"/>
                    <a:ea typeface="Calibri Light" charset="0"/>
                    <a:cs typeface="Calibri Light" charset="0"/>
                  </a:rPr>
                  <a:t>Strata DB-235 DB-FIB</a:t>
                </a:r>
              </a:p>
              <a:p>
                <a:pPr>
                  <a:lnSpc>
                    <a:spcPts val="1100"/>
                  </a:lnSpc>
                </a:pPr>
                <a:r>
                  <a:rPr lang="en-US" sz="950" dirty="0">
                    <a:latin typeface="Calibri Light" charset="0"/>
                    <a:ea typeface="Calibri Light" charset="0"/>
                    <a:cs typeface="Calibri Light" charset="0"/>
                  </a:rPr>
                  <a:t>Philips XL30 SEM (EDX)</a:t>
                </a:r>
              </a:p>
              <a:p>
                <a:pPr>
                  <a:lnSpc>
                    <a:spcPts val="1100"/>
                  </a:lnSpc>
                </a:pPr>
                <a:r>
                  <a:rPr lang="en-US" sz="950" dirty="0">
                    <a:latin typeface="Calibri Light" charset="0"/>
                    <a:ea typeface="Calibri Light" charset="0"/>
                    <a:cs typeface="Calibri Light" charset="0"/>
                  </a:rPr>
                  <a:t>Philips CM100 TEM</a:t>
                </a:r>
              </a:p>
              <a:p>
                <a:pPr>
                  <a:lnSpc>
                    <a:spcPts val="1100"/>
                  </a:lnSpc>
                </a:pPr>
                <a:r>
                  <a:rPr lang="en-US" sz="950" dirty="0" err="1">
                    <a:latin typeface="Calibri Light" charset="0"/>
                    <a:ea typeface="Calibri Light" charset="0"/>
                    <a:cs typeface="Calibri Light" charset="0"/>
                  </a:rPr>
                  <a:t>Rigaku</a:t>
                </a:r>
                <a:r>
                  <a:rPr lang="en-US" sz="950" dirty="0">
                    <a:latin typeface="Calibri Light" charset="0"/>
                    <a:ea typeface="Calibri Light" charset="0"/>
                    <a:cs typeface="Calibri Light" charset="0"/>
                  </a:rPr>
                  <a:t> </a:t>
                </a:r>
                <a:r>
                  <a:rPr lang="en-US" sz="950" dirty="0" err="1">
                    <a:latin typeface="Calibri Light" charset="0"/>
                    <a:ea typeface="Calibri Light" charset="0"/>
                    <a:cs typeface="Calibri Light" charset="0"/>
                  </a:rPr>
                  <a:t>MiniFlex</a:t>
                </a:r>
                <a:r>
                  <a:rPr lang="en-US" sz="950" dirty="0">
                    <a:latin typeface="Calibri Light" charset="0"/>
                    <a:ea typeface="Calibri Light" charset="0"/>
                    <a:cs typeface="Calibri Light" charset="0"/>
                  </a:rPr>
                  <a:t> XRD</a:t>
                </a:r>
              </a:p>
              <a:p>
                <a:pPr>
                  <a:lnSpc>
                    <a:spcPts val="1100"/>
                  </a:lnSpc>
                </a:pPr>
                <a:r>
                  <a:rPr lang="en-US" sz="950" dirty="0">
                    <a:latin typeface="Calibri Light" charset="0"/>
                    <a:ea typeface="Calibri Light" charset="0"/>
                    <a:cs typeface="Calibri Light" charset="0"/>
                  </a:rPr>
                  <a:t>Bruker D8 XRD</a:t>
                </a:r>
              </a:p>
              <a:p>
                <a:pPr>
                  <a:lnSpc>
                    <a:spcPts val="1100"/>
                  </a:lnSpc>
                </a:pPr>
                <a:r>
                  <a:rPr lang="en-US" sz="950" dirty="0">
                    <a:latin typeface="Calibri Light" charset="0"/>
                    <a:ea typeface="Calibri Light" charset="0"/>
                    <a:cs typeface="Calibri Light" charset="0"/>
                  </a:rPr>
                  <a:t>Bruker Multimode AFM</a:t>
                </a:r>
              </a:p>
              <a:p>
                <a:pPr>
                  <a:lnSpc>
                    <a:spcPts val="1100"/>
                  </a:lnSpc>
                </a:pPr>
                <a:r>
                  <a:rPr lang="en-US" sz="950" dirty="0">
                    <a:latin typeface="Calibri Light" charset="0"/>
                    <a:ea typeface="Calibri Light" charset="0"/>
                    <a:cs typeface="Calibri Light" charset="0"/>
                  </a:rPr>
                  <a:t>Bruker </a:t>
                </a:r>
                <a:r>
                  <a:rPr lang="en-US" sz="950" dirty="0" err="1">
                    <a:latin typeface="Calibri Light" charset="0"/>
                    <a:ea typeface="Calibri Light" charset="0"/>
                    <a:cs typeface="Calibri Light" charset="0"/>
                  </a:rPr>
                  <a:t>Nanoman</a:t>
                </a:r>
                <a:r>
                  <a:rPr lang="en-US" sz="950" dirty="0">
                    <a:latin typeface="Calibri Light" charset="0"/>
                    <a:ea typeface="Calibri Light" charset="0"/>
                    <a:cs typeface="Calibri Light" charset="0"/>
                  </a:rPr>
                  <a:t> AFM</a:t>
                </a:r>
              </a:p>
              <a:p>
                <a:pPr>
                  <a:lnSpc>
                    <a:spcPts val="1100"/>
                  </a:lnSpc>
                </a:pPr>
                <a:r>
                  <a:rPr lang="en-US" sz="950" dirty="0">
                    <a:latin typeface="Calibri Light" charset="0"/>
                    <a:ea typeface="Calibri Light" charset="0"/>
                    <a:cs typeface="Calibri Light" charset="0"/>
                  </a:rPr>
                  <a:t>FEI Quanta ESEM (EDX, WDX, EBSD)</a:t>
                </a:r>
              </a:p>
            </p:txBody>
          </p:sp>
          <p:sp>
            <p:nvSpPr>
              <p:cNvPr id="13" name="Rectangle 12"/>
              <p:cNvSpPr/>
              <p:nvPr/>
            </p:nvSpPr>
            <p:spPr>
              <a:xfrm>
                <a:off x="7162800" y="5036743"/>
                <a:ext cx="2073521" cy="1785104"/>
              </a:xfrm>
              <a:prstGeom prst="rect">
                <a:avLst/>
              </a:prstGeom>
            </p:spPr>
            <p:txBody>
              <a:bodyPr wrap="square">
                <a:spAutoFit/>
              </a:bodyPr>
              <a:lstStyle/>
              <a:p>
                <a:pPr>
                  <a:lnSpc>
                    <a:spcPts val="1100"/>
                  </a:lnSpc>
                </a:pPr>
                <a:r>
                  <a:rPr lang="en-US" sz="950">
                    <a:latin typeface="Calibri Light" charset="0"/>
                    <a:ea typeface="Calibri Light" charset="0"/>
                    <a:cs typeface="Calibri Light" charset="0"/>
                  </a:rPr>
                  <a:t>Themis (S)TEM (Cs</a:t>
                </a:r>
                <a:r>
                  <a:rPr lang="en-US" sz="950" baseline="30000">
                    <a:latin typeface="Calibri Light" charset="0"/>
                    <a:ea typeface="Calibri Light" charset="0"/>
                    <a:cs typeface="Calibri Light" charset="0"/>
                  </a:rPr>
                  <a:t>2, </a:t>
                </a:r>
                <a:r>
                  <a:rPr lang="en-US" sz="950">
                    <a:latin typeface="Calibri Light" charset="0"/>
                    <a:ea typeface="Calibri Light" charset="0"/>
                    <a:cs typeface="Calibri Light" charset="0"/>
                  </a:rPr>
                  <a:t>EDX, EELS)</a:t>
                </a:r>
              </a:p>
              <a:p>
                <a:pPr>
                  <a:lnSpc>
                    <a:spcPts val="1100"/>
                  </a:lnSpc>
                </a:pPr>
                <a:r>
                  <a:rPr lang="en-US" sz="950" err="1">
                    <a:latin typeface="Calibri Light" charset="0"/>
                    <a:ea typeface="Calibri Light" charset="0"/>
                    <a:cs typeface="Calibri Light" charset="0"/>
                  </a:rPr>
                  <a:t>Krios</a:t>
                </a:r>
                <a:r>
                  <a:rPr lang="en-US" sz="950">
                    <a:latin typeface="Calibri Light" charset="0"/>
                    <a:ea typeface="Calibri Light" charset="0"/>
                    <a:cs typeface="Calibri Light" charset="0"/>
                  </a:rPr>
                  <a:t> </a:t>
                </a:r>
                <a:r>
                  <a:rPr lang="en-US" sz="950" err="1">
                    <a:latin typeface="Calibri Light" charset="0"/>
                    <a:ea typeface="Calibri Light" charset="0"/>
                    <a:cs typeface="Calibri Light" charset="0"/>
                  </a:rPr>
                  <a:t>Cryo</a:t>
                </a:r>
                <a:r>
                  <a:rPr lang="en-US" sz="950">
                    <a:latin typeface="Calibri Light" charset="0"/>
                    <a:ea typeface="Calibri Light" charset="0"/>
                    <a:cs typeface="Calibri Light" charset="0"/>
                  </a:rPr>
                  <a:t>-TEM (Cs, K2, Phase plate)</a:t>
                </a:r>
              </a:p>
              <a:p>
                <a:pPr>
                  <a:lnSpc>
                    <a:spcPts val="1100"/>
                  </a:lnSpc>
                </a:pPr>
                <a:r>
                  <a:rPr lang="en-US" sz="950" err="1">
                    <a:latin typeface="Calibri Light" charset="0"/>
                    <a:ea typeface="Calibri Light" charset="0"/>
                    <a:cs typeface="Calibri Light" charset="0"/>
                  </a:rPr>
                  <a:t>Talos</a:t>
                </a:r>
                <a:r>
                  <a:rPr lang="en-US" sz="950">
                    <a:latin typeface="Calibri Light" charset="0"/>
                    <a:ea typeface="Calibri Light" charset="0"/>
                    <a:cs typeface="Calibri Light" charset="0"/>
                  </a:rPr>
                  <a:t> (S)TEM (EDX)</a:t>
                </a:r>
              </a:p>
              <a:p>
                <a:pPr>
                  <a:lnSpc>
                    <a:spcPts val="1100"/>
                  </a:lnSpc>
                </a:pPr>
                <a:r>
                  <a:rPr lang="en-US" sz="950" err="1">
                    <a:latin typeface="Calibri Light" charset="0"/>
                    <a:ea typeface="Calibri Light" charset="0"/>
                    <a:cs typeface="Calibri Light" charset="0"/>
                  </a:rPr>
                  <a:t>Verios</a:t>
                </a:r>
                <a:r>
                  <a:rPr lang="en-US" sz="950">
                    <a:latin typeface="Calibri Light" charset="0"/>
                    <a:ea typeface="Calibri Light" charset="0"/>
                    <a:cs typeface="Calibri Light" charset="0"/>
                  </a:rPr>
                  <a:t> HRSEM (EDX)</a:t>
                </a:r>
              </a:p>
              <a:p>
                <a:pPr>
                  <a:lnSpc>
                    <a:spcPts val="1100"/>
                  </a:lnSpc>
                </a:pPr>
                <a:r>
                  <a:rPr lang="en-US" sz="950">
                    <a:latin typeface="Calibri Light" charset="0"/>
                    <a:ea typeface="Calibri Light" charset="0"/>
                    <a:cs typeface="Calibri Light" charset="0"/>
                  </a:rPr>
                  <a:t>Helios DB FIB (EDX)</a:t>
                </a:r>
              </a:p>
              <a:p>
                <a:pPr>
                  <a:lnSpc>
                    <a:spcPts val="1100"/>
                  </a:lnSpc>
                </a:pPr>
                <a:r>
                  <a:rPr lang="en-US" sz="950" err="1">
                    <a:latin typeface="Calibri Light" charset="0"/>
                    <a:ea typeface="Calibri Light" charset="0"/>
                    <a:cs typeface="Calibri Light" charset="0"/>
                  </a:rPr>
                  <a:t>Thermo</a:t>
                </a:r>
                <a:r>
                  <a:rPr lang="en-US" sz="950">
                    <a:latin typeface="Calibri Light" charset="0"/>
                    <a:ea typeface="Calibri Light" charset="0"/>
                    <a:cs typeface="Calibri Light" charset="0"/>
                  </a:rPr>
                  <a:t> K-</a:t>
                </a:r>
                <a:r>
                  <a:rPr lang="en-US" sz="950" err="1">
                    <a:latin typeface="Calibri Light" charset="0"/>
                    <a:ea typeface="Calibri Light" charset="0"/>
                    <a:cs typeface="Calibri Light" charset="0"/>
                  </a:rPr>
                  <a:t>Aalpha</a:t>
                </a:r>
                <a:r>
                  <a:rPr lang="en-US" sz="950">
                    <a:latin typeface="Calibri Light" charset="0"/>
                    <a:ea typeface="Calibri Light" charset="0"/>
                    <a:cs typeface="Calibri Light" charset="0"/>
                  </a:rPr>
                  <a:t> XPS/UPS</a:t>
                </a:r>
              </a:p>
              <a:p>
                <a:pPr>
                  <a:lnSpc>
                    <a:spcPts val="1100"/>
                  </a:lnSpc>
                </a:pPr>
                <a:r>
                  <a:rPr lang="en-US" sz="950">
                    <a:latin typeface="Calibri Light" charset="0"/>
                    <a:ea typeface="Calibri Light" charset="0"/>
                    <a:cs typeface="Calibri Light" charset="0"/>
                  </a:rPr>
                  <a:t>Bruker Icon3 AFM</a:t>
                </a:r>
              </a:p>
              <a:p>
                <a:pPr>
                  <a:lnSpc>
                    <a:spcPts val="1100"/>
                  </a:lnSpc>
                </a:pPr>
                <a:r>
                  <a:rPr lang="en-US" sz="950">
                    <a:latin typeface="Calibri Light" charset="0"/>
                    <a:ea typeface="Calibri Light" charset="0"/>
                    <a:cs typeface="Calibri Light" charset="0"/>
                  </a:rPr>
                  <a:t>Zeiss Versa 520 3D X-ray</a:t>
                </a:r>
              </a:p>
              <a:p>
                <a:pPr>
                  <a:lnSpc>
                    <a:spcPts val="1100"/>
                  </a:lnSpc>
                </a:pPr>
                <a:r>
                  <a:rPr lang="en-US" sz="950">
                    <a:latin typeface="Calibri Light" charset="0"/>
                    <a:ea typeface="Calibri Light" charset="0"/>
                    <a:cs typeface="Calibri Light" charset="0"/>
                  </a:rPr>
                  <a:t>Perkin Elmer DMA, TGA/GC</a:t>
                </a:r>
              </a:p>
              <a:p>
                <a:pPr>
                  <a:lnSpc>
                    <a:spcPts val="1100"/>
                  </a:lnSpc>
                </a:pPr>
                <a:r>
                  <a:rPr lang="en-US" sz="950">
                    <a:latin typeface="Calibri Light" charset="0"/>
                    <a:ea typeface="Calibri Light" charset="0"/>
                    <a:cs typeface="Calibri Light" charset="0"/>
                  </a:rPr>
                  <a:t>Anton </a:t>
                </a:r>
                <a:r>
                  <a:rPr lang="en-US" sz="950" err="1">
                    <a:latin typeface="Calibri Light" charset="0"/>
                    <a:ea typeface="Calibri Light" charset="0"/>
                    <a:cs typeface="Calibri Light" charset="0"/>
                  </a:rPr>
                  <a:t>Paar</a:t>
                </a:r>
                <a:r>
                  <a:rPr lang="en-US" sz="950">
                    <a:latin typeface="Calibri Light" charset="0"/>
                    <a:ea typeface="Calibri Light" charset="0"/>
                    <a:cs typeface="Calibri Light" charset="0"/>
                  </a:rPr>
                  <a:t> MCR 702 </a:t>
                </a:r>
              </a:p>
              <a:p>
                <a:pPr>
                  <a:lnSpc>
                    <a:spcPts val="1100"/>
                  </a:lnSpc>
                </a:pPr>
                <a:r>
                  <a:rPr lang="en-US" sz="950">
                    <a:latin typeface="Calibri Light" charset="0"/>
                    <a:ea typeface="Calibri Light" charset="0"/>
                    <a:cs typeface="Calibri Light" charset="0"/>
                  </a:rPr>
                  <a:t>Rheometer, </a:t>
                </a:r>
                <a:r>
                  <a:rPr lang="en-US" sz="950">
                    <a:latin typeface="Calibri Light" panose="020F0302020204030204" pitchFamily="34" charset="0"/>
                  </a:rPr>
                  <a:t>Nicolet IN10 MX FTIR</a:t>
                </a:r>
              </a:p>
              <a:p>
                <a:pPr>
                  <a:lnSpc>
                    <a:spcPts val="1100"/>
                  </a:lnSpc>
                </a:pPr>
                <a:endParaRPr lang="en-US" sz="950">
                  <a:latin typeface="Calibri Light" charset="0"/>
                  <a:ea typeface="Calibri Light" charset="0"/>
                  <a:cs typeface="Calibri Light" charset="0"/>
                </a:endParaRPr>
              </a:p>
            </p:txBody>
          </p:sp>
          <p:sp>
            <p:nvSpPr>
              <p:cNvPr id="14" name="Rectangle 13"/>
              <p:cNvSpPr/>
              <p:nvPr/>
            </p:nvSpPr>
            <p:spPr>
              <a:xfrm>
                <a:off x="5562600" y="6044471"/>
                <a:ext cx="1981200" cy="530915"/>
              </a:xfrm>
              <a:prstGeom prst="rect">
                <a:avLst/>
              </a:prstGeom>
            </p:spPr>
            <p:txBody>
              <a:bodyPr wrap="square">
                <a:spAutoFit/>
              </a:bodyPr>
              <a:lstStyle/>
              <a:p>
                <a:pPr>
                  <a:lnSpc>
                    <a:spcPts val="1100"/>
                  </a:lnSpc>
                </a:pPr>
                <a:r>
                  <a:rPr lang="en-US" sz="950" dirty="0">
                    <a:latin typeface="Calibri Light" panose="020F0302020204030204" pitchFamily="34" charset="0"/>
                  </a:rPr>
                  <a:t>Horiba Raman</a:t>
                </a:r>
              </a:p>
              <a:p>
                <a:pPr>
                  <a:lnSpc>
                    <a:spcPts val="1100"/>
                  </a:lnSpc>
                </a:pPr>
                <a:r>
                  <a:rPr lang="en-US" sz="950" dirty="0">
                    <a:latin typeface="Calibri Light" panose="020F0302020204030204" pitchFamily="34" charset="0"/>
                  </a:rPr>
                  <a:t>Leica Confocal DMC optical</a:t>
                </a:r>
              </a:p>
              <a:p>
                <a:pPr>
                  <a:lnSpc>
                    <a:spcPts val="1100"/>
                  </a:lnSpc>
                </a:pPr>
                <a:r>
                  <a:rPr lang="en-US" sz="950" dirty="0" err="1">
                    <a:latin typeface="Calibri Light" panose="020F0302020204030204" pitchFamily="34" charset="0"/>
                  </a:rPr>
                  <a:t>Woollam</a:t>
                </a:r>
                <a:r>
                  <a:rPr lang="en-US" sz="950" dirty="0">
                    <a:latin typeface="Calibri Light" panose="020F0302020204030204" pitchFamily="34" charset="0"/>
                  </a:rPr>
                  <a:t> M-2000 </a:t>
                </a:r>
                <a:r>
                  <a:rPr lang="en-US" sz="950" dirty="0" err="1">
                    <a:latin typeface="Calibri Light" panose="020F0302020204030204" pitchFamily="34" charset="0"/>
                  </a:rPr>
                  <a:t>Ellipsometer</a:t>
                </a:r>
                <a:endParaRPr lang="en-US" sz="950" dirty="0">
                  <a:latin typeface="Calibri Light" panose="020F0302020204030204" pitchFamily="34" charset="0"/>
                </a:endParaRPr>
              </a:p>
            </p:txBody>
          </p:sp>
          <p:sp>
            <p:nvSpPr>
              <p:cNvPr id="15" name="Rectangle 14"/>
              <p:cNvSpPr/>
              <p:nvPr/>
            </p:nvSpPr>
            <p:spPr>
              <a:xfrm>
                <a:off x="2134260" y="6150705"/>
                <a:ext cx="1361270" cy="233397"/>
              </a:xfrm>
              <a:prstGeom prst="rect">
                <a:avLst/>
              </a:prstGeom>
            </p:spPr>
            <p:txBody>
              <a:bodyPr wrap="none">
                <a:spAutoFit/>
              </a:bodyPr>
              <a:lstStyle/>
              <a:p>
                <a:pPr lvl="0">
                  <a:lnSpc>
                    <a:spcPts val="1100"/>
                  </a:lnSpc>
                </a:pPr>
                <a:r>
                  <a:rPr lang="en-US" sz="950">
                    <a:solidFill>
                      <a:prstClr val="black"/>
                    </a:solidFill>
                    <a:latin typeface="Calibri Light" panose="020F0302020204030204" pitchFamily="34" charset="0"/>
                    <a:ea typeface="Calibri Light" charset="0"/>
                    <a:cs typeface="Calibri Light" charset="0"/>
                  </a:rPr>
                  <a:t>Philips CM200 FEG-TEM</a:t>
                </a:r>
              </a:p>
            </p:txBody>
          </p:sp>
        </p:grpSp>
      </p:grpSp>
    </p:spTree>
    <p:extLst>
      <p:ext uri="{BB962C8B-B14F-4D97-AF65-F5344CB8AC3E}">
        <p14:creationId xmlns:p14="http://schemas.microsoft.com/office/powerpoint/2010/main" val="1729766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66126" y="-3810"/>
            <a:ext cx="717795" cy="713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Box 123"/>
          <p:cNvSpPr txBox="1">
            <a:spLocks noChangeArrowheads="1"/>
          </p:cNvSpPr>
          <p:nvPr/>
        </p:nvSpPr>
        <p:spPr bwMode="auto">
          <a:xfrm>
            <a:off x="1623051" y="67534"/>
            <a:ext cx="5844549" cy="523220"/>
          </a:xfrm>
          <a:prstGeom prst="rect">
            <a:avLst/>
          </a:prstGeom>
          <a:noFill/>
          <a:ln w="9525">
            <a:noFill/>
            <a:miter lim="800000"/>
            <a:headEnd/>
            <a:tailEnd/>
          </a:ln>
          <a:effectLst/>
        </p:spPr>
        <p:txBody>
          <a:bodyPr wrap="none">
            <a:spAutoFit/>
          </a:bodyPr>
          <a:lstStyle/>
          <a:p>
            <a:r>
              <a:rPr lang="en-US" sz="2800" b="1" dirty="0">
                <a:solidFill>
                  <a:srgbClr val="C00000"/>
                </a:solidFill>
                <a:latin typeface="Calibri"/>
              </a:rPr>
              <a:t>IAC labs in the new </a:t>
            </a:r>
            <a:r>
              <a:rPr lang="en-US" sz="2800" b="1" dirty="0" err="1">
                <a:solidFill>
                  <a:srgbClr val="C00000"/>
                </a:solidFill>
                <a:latin typeface="Calibri"/>
              </a:rPr>
              <a:t>Andlinger</a:t>
            </a:r>
            <a:r>
              <a:rPr lang="en-US" sz="2800" b="1" dirty="0">
                <a:solidFill>
                  <a:srgbClr val="C00000"/>
                </a:solidFill>
                <a:latin typeface="Calibri"/>
              </a:rPr>
              <a:t> building</a:t>
            </a:r>
          </a:p>
        </p:txBody>
      </p:sp>
      <p:grpSp>
        <p:nvGrpSpPr>
          <p:cNvPr id="4" name="Group 3"/>
          <p:cNvGrpSpPr/>
          <p:nvPr/>
        </p:nvGrpSpPr>
        <p:grpSpPr>
          <a:xfrm>
            <a:off x="609600" y="685800"/>
            <a:ext cx="7822843" cy="4807040"/>
            <a:chOff x="597785" y="990600"/>
            <a:chExt cx="7822843" cy="4807040"/>
          </a:xfrm>
        </p:grpSpPr>
        <p:pic>
          <p:nvPicPr>
            <p:cNvPr id="5"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97785" y="3352800"/>
              <a:ext cx="3669415" cy="243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172660" y="4431291"/>
              <a:ext cx="1100824" cy="483771"/>
            </a:xfrm>
            <a:prstGeom prst="rect">
              <a:avLst/>
            </a:prstGeom>
            <a:noFill/>
            <a:ln w="19050" cap="flat" cmpd="sng" algn="ctr">
              <a:solidFill>
                <a:srgbClr val="C00000"/>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7" name="Rectangle 6"/>
            <p:cNvSpPr/>
            <p:nvPr/>
          </p:nvSpPr>
          <p:spPr>
            <a:xfrm>
              <a:off x="646184" y="3377488"/>
              <a:ext cx="3596027" cy="2420152"/>
            </a:xfrm>
            <a:prstGeom prst="rect">
              <a:avLst/>
            </a:prstGeom>
            <a:noFill/>
            <a:ln w="25400" cap="flat" cmpd="sng" algn="ctr">
              <a:solidFill>
                <a:srgbClr val="1F497D">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8" name="Picture 2"/>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sharpenSoften amount="25000"/>
                      </a14:imgEffect>
                      <a14:imgEffect>
                        <a14:brightnessContrast bright="20000"/>
                      </a14:imgEffect>
                    </a14:imgLayer>
                  </a14:imgProps>
                </a:ext>
                <a:ext uri="{28A0092B-C50C-407E-A947-70E740481C1C}">
                  <a14:useLocalDpi xmlns:a14="http://schemas.microsoft.com/office/drawing/2010/main"/>
                </a:ext>
              </a:extLst>
            </a:blip>
            <a:srcRect/>
            <a:stretch/>
          </p:blipFill>
          <p:spPr bwMode="auto">
            <a:xfrm>
              <a:off x="4461680" y="997424"/>
              <a:ext cx="3958948" cy="4789484"/>
            </a:xfrm>
            <a:prstGeom prst="rect">
              <a:avLst/>
            </a:prstGeom>
            <a:solidFill>
              <a:srgbClr val="FFFFFF">
                <a:shade val="85000"/>
              </a:srgbClr>
            </a:solidFill>
            <a:ln w="28575" cap="sq">
              <a:solidFill>
                <a:srgbClr val="1F497D">
                  <a:lumMod val="60000"/>
                  <a:lumOff val="40000"/>
                </a:srgb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9" name="Picture 2" descr="C:\Users\nyao\Desktop\1611-Colleges-Universities-Tod-Williams-Billie-Tsien-Architects-Partners-Princeton-New-Jersey-Andlinger-02.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650544" y="990600"/>
              <a:ext cx="3590131" cy="2286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636896" y="990600"/>
              <a:ext cx="3596027" cy="2286000"/>
            </a:xfrm>
            <a:prstGeom prst="rect">
              <a:avLst/>
            </a:prstGeom>
            <a:noFill/>
            <a:ln w="25400" cap="flat" cmpd="sng" algn="ctr">
              <a:solidFill>
                <a:srgbClr val="1F497D">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11" name="Rectangle 10"/>
          <p:cNvSpPr/>
          <p:nvPr/>
        </p:nvSpPr>
        <p:spPr>
          <a:xfrm>
            <a:off x="244394" y="6398820"/>
            <a:ext cx="343364" cy="369332"/>
          </a:xfrm>
          <a:prstGeom prst="rect">
            <a:avLst/>
          </a:prstGeom>
        </p:spPr>
        <p:txBody>
          <a:bodyPr wrap="none">
            <a:spAutoFit/>
          </a:bodyPr>
          <a:lstStyle/>
          <a:p>
            <a:r>
              <a:rPr lang="en-US">
                <a:solidFill>
                  <a:prstClr val="black"/>
                </a:solidFill>
                <a:latin typeface="Calibri"/>
              </a:rPr>
              <a:t>   </a:t>
            </a:r>
          </a:p>
        </p:txBody>
      </p:sp>
      <p:sp>
        <p:nvSpPr>
          <p:cNvPr id="12" name="TextBox 11"/>
          <p:cNvSpPr txBox="1"/>
          <p:nvPr/>
        </p:nvSpPr>
        <p:spPr>
          <a:xfrm>
            <a:off x="417727" y="5566906"/>
            <a:ext cx="8421473" cy="605294"/>
          </a:xfrm>
          <a:prstGeom prst="rect">
            <a:avLst/>
          </a:prstGeom>
          <a:noFill/>
        </p:spPr>
        <p:txBody>
          <a:bodyPr wrap="none" rtlCol="0">
            <a:spAutoFit/>
          </a:bodyPr>
          <a:lstStyle/>
          <a:p>
            <a:pPr>
              <a:lnSpc>
                <a:spcPts val="2000"/>
              </a:lnSpc>
            </a:pPr>
            <a:r>
              <a:rPr lang="en-US" sz="1700" dirty="0">
                <a:solidFill>
                  <a:prstClr val="black"/>
                </a:solidFill>
                <a:latin typeface="Calibri" charset="0"/>
                <a:ea typeface="Calibri" charset="0"/>
                <a:cs typeface="Calibri" charset="0"/>
              </a:rPr>
              <a:t>Home of the Imaging and Analysis Center that </a:t>
            </a:r>
            <a:r>
              <a:rPr lang="en-US" sz="1600" dirty="0">
                <a:solidFill>
                  <a:prstClr val="black"/>
                </a:solidFill>
                <a:latin typeface="Calibri"/>
              </a:rPr>
              <a:t>meets NIST’s highest standards for environmental</a:t>
            </a:r>
          </a:p>
          <a:p>
            <a:pPr>
              <a:lnSpc>
                <a:spcPts val="2000"/>
              </a:lnSpc>
            </a:pPr>
            <a:r>
              <a:rPr lang="en-US" sz="1600" dirty="0">
                <a:solidFill>
                  <a:prstClr val="black"/>
                </a:solidFill>
                <a:latin typeface="Calibri"/>
              </a:rPr>
              <a:t>- control, including EMI, vibration isolation, etc. </a:t>
            </a:r>
            <a:r>
              <a:rPr lang="en-US" sz="1700" dirty="0">
                <a:solidFill>
                  <a:prstClr val="black"/>
                </a:solidFill>
                <a:latin typeface="Calibri" charset="0"/>
                <a:ea typeface="Calibri" charset="0"/>
                <a:cs typeface="Calibri" charset="0"/>
              </a:rPr>
              <a:t>IAC ‘s new lab space is ~7,500 </a:t>
            </a:r>
            <a:r>
              <a:rPr lang="en-US" sz="1700" dirty="0" err="1">
                <a:solidFill>
                  <a:prstClr val="black"/>
                </a:solidFill>
                <a:latin typeface="Calibri" charset="0"/>
                <a:ea typeface="Calibri" charset="0"/>
                <a:cs typeface="Calibri" charset="0"/>
              </a:rPr>
              <a:t>sq.ft</a:t>
            </a:r>
            <a:r>
              <a:rPr lang="en-US" sz="1700" dirty="0">
                <a:solidFill>
                  <a:prstClr val="black"/>
                </a:solidFill>
                <a:latin typeface="Calibri" charset="0"/>
                <a:ea typeface="Calibri" charset="0"/>
                <a:cs typeface="Calibri" charset="0"/>
              </a:rPr>
              <a:t>. </a:t>
            </a:r>
          </a:p>
        </p:txBody>
      </p:sp>
    </p:spTree>
    <p:extLst>
      <p:ext uri="{BB962C8B-B14F-4D97-AF65-F5344CB8AC3E}">
        <p14:creationId xmlns:p14="http://schemas.microsoft.com/office/powerpoint/2010/main" val="2498089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a:stretch/>
        </p:blipFill>
        <p:spPr>
          <a:xfrm>
            <a:off x="0" y="304800"/>
            <a:ext cx="9113520" cy="6302304"/>
          </a:xfrm>
          <a:prstGeom prst="rect">
            <a:avLst/>
          </a:prstGeom>
        </p:spPr>
      </p:pic>
    </p:spTree>
    <p:extLst>
      <p:ext uri="{BB962C8B-B14F-4D97-AF65-F5344CB8AC3E}">
        <p14:creationId xmlns:p14="http://schemas.microsoft.com/office/powerpoint/2010/main" val="794770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3515806"/>
            <a:ext cx="8839200" cy="2580194"/>
          </a:xfrm>
          <a:prstGeom prst="rect">
            <a:avLst/>
          </a:prstGeom>
          <a:noFill/>
        </p:spPr>
        <p:txBody>
          <a:bodyPr wrap="square" rtlCol="0">
            <a:spAutoFit/>
          </a:bodyPr>
          <a:lstStyle/>
          <a:p>
            <a:pPr marL="0" marR="0" lvl="0" indent="0" defTabSz="914400" eaLnBrk="1" fontAlgn="auto" latinLnBrk="0" hangingPunct="1">
              <a:lnSpc>
                <a:spcPts val="1800"/>
              </a:lnSpc>
              <a:spcBef>
                <a:spcPts val="0"/>
              </a:spcBef>
              <a:spcAft>
                <a:spcPts val="0"/>
              </a:spcAft>
              <a:buClrTx/>
              <a:buSzTx/>
              <a:buFontTx/>
              <a:buNone/>
              <a:tabLst/>
              <a:defRPr/>
            </a:pPr>
            <a:endParaRPr kumimoji="0" lang="en-US" sz="1550" b="1" i="0" u="none" strike="noStrike" kern="0" cap="none" spc="0" normalizeH="0" baseline="0" noProof="0" dirty="0">
              <a:ln>
                <a:noFill/>
              </a:ln>
              <a:solidFill>
                <a:prstClr val="black"/>
              </a:solidFill>
              <a:effectLst/>
              <a:uLnTx/>
              <a:uFillTx/>
              <a:latin typeface="Calibri"/>
            </a:endParaRPr>
          </a:p>
          <a:p>
            <a:pPr marL="228600" marR="0" lvl="0" indent="-228600" defTabSz="914400" eaLnBrk="1" fontAlgn="auto" latinLnBrk="0" hangingPunct="1">
              <a:lnSpc>
                <a:spcPts val="1600"/>
              </a:lnSpc>
              <a:spcBef>
                <a:spcPts val="0"/>
              </a:spcBef>
              <a:spcAft>
                <a:spcPts val="0"/>
              </a:spcAft>
              <a:buClrTx/>
              <a:buSzTx/>
              <a:buFont typeface="Arial" panose="020B0604020202020204" pitchFamily="34" charset="0"/>
              <a:buChar char="•"/>
              <a:tabLst/>
              <a:defRPr/>
            </a:pPr>
            <a:r>
              <a:rPr kumimoji="0" lang="en-US" sz="1500" b="0" i="0" u="none" strike="noStrike" kern="0" cap="none" spc="0" normalizeH="0" baseline="0" noProof="0" dirty="0">
                <a:ln>
                  <a:noFill/>
                </a:ln>
                <a:solidFill>
                  <a:srgbClr val="C00000"/>
                </a:solidFill>
                <a:effectLst/>
                <a:uLnTx/>
                <a:uFillTx/>
                <a:latin typeface="Calibri" charset="0"/>
                <a:ea typeface="Calibri" charset="0"/>
                <a:cs typeface="Calibri" charset="0"/>
              </a:rPr>
              <a:t>MSE505 – Characterization of Materials </a:t>
            </a:r>
            <a:r>
              <a:rPr kumimoji="0" lang="en-US" sz="1500" b="0" i="0" u="none" strike="noStrike" kern="0" cap="none" spc="0" normalizeH="0" baseline="0" noProof="0" dirty="0">
                <a:ln>
                  <a:noFill/>
                </a:ln>
                <a:solidFill>
                  <a:prstClr val="black"/>
                </a:solidFill>
                <a:effectLst/>
                <a:uLnTx/>
                <a:uFillTx/>
                <a:latin typeface="Calibri" charset="0"/>
                <a:ea typeface="Calibri" charset="0"/>
                <a:cs typeface="Calibri" charset="0"/>
              </a:rPr>
              <a:t>(taught in the IAC) has been named eight times on the Princeton Engineering Commendation List for Outstanding Teaching. IAC also supports </a:t>
            </a:r>
            <a:r>
              <a:rPr kumimoji="0" lang="en-US" sz="1500" b="0" i="0" u="none" strike="noStrike" kern="0" cap="none" spc="0" normalizeH="0" baseline="0" noProof="0" dirty="0">
                <a:ln>
                  <a:noFill/>
                </a:ln>
                <a:solidFill>
                  <a:srgbClr val="3333CC"/>
                </a:solidFill>
                <a:effectLst/>
                <a:uLnTx/>
                <a:uFillTx/>
                <a:latin typeface="Calibri" charset="0"/>
                <a:ea typeface="Calibri" charset="0"/>
                <a:cs typeface="Calibri" charset="0"/>
              </a:rPr>
              <a:t>12</a:t>
            </a:r>
            <a:r>
              <a:rPr kumimoji="0" lang="en-US" sz="1500" b="0" i="0" u="none" strike="noStrike" kern="0" cap="none" spc="0" normalizeH="0" baseline="0" noProof="0" dirty="0">
                <a:ln>
                  <a:noFill/>
                </a:ln>
                <a:solidFill>
                  <a:prstClr val="black"/>
                </a:solidFill>
                <a:effectLst/>
                <a:uLnTx/>
                <a:uFillTx/>
                <a:latin typeface="Calibri" charset="0"/>
                <a:ea typeface="Calibri" charset="0"/>
                <a:cs typeface="Calibri" charset="0"/>
              </a:rPr>
              <a:t> regular courses, (</a:t>
            </a:r>
            <a:r>
              <a:rPr kumimoji="0" lang="en-US" sz="1500" b="0" i="0" u="none" strike="noStrike" kern="0" cap="none" spc="0" normalizeH="0" baseline="0" noProof="0" dirty="0">
                <a:ln>
                  <a:noFill/>
                </a:ln>
                <a:solidFill>
                  <a:srgbClr val="3333CC"/>
                </a:solidFill>
                <a:effectLst/>
                <a:uLnTx/>
                <a:uFillTx/>
                <a:latin typeface="Calibri" charset="0"/>
                <a:ea typeface="Calibri" charset="0"/>
                <a:cs typeface="Calibri" charset="0"/>
              </a:rPr>
              <a:t>7</a:t>
            </a:r>
            <a:r>
              <a:rPr kumimoji="0" lang="en-US" sz="1500" b="0" i="0" u="none" strike="noStrike" kern="0" cap="none" spc="0" normalizeH="0" baseline="0" noProof="0" dirty="0">
                <a:ln>
                  <a:noFill/>
                </a:ln>
                <a:solidFill>
                  <a:prstClr val="black"/>
                </a:solidFill>
                <a:effectLst/>
                <a:uLnTx/>
                <a:uFillTx/>
                <a:latin typeface="Calibri" charset="0"/>
                <a:ea typeface="Calibri" charset="0"/>
                <a:cs typeface="Calibri" charset="0"/>
              </a:rPr>
              <a:t> undergraduate and </a:t>
            </a:r>
            <a:r>
              <a:rPr kumimoji="0" lang="en-US" sz="1500" b="0" i="0" u="none" strike="noStrike" kern="0" cap="none" spc="0" normalizeH="0" baseline="0" noProof="0" dirty="0">
                <a:ln>
                  <a:noFill/>
                </a:ln>
                <a:solidFill>
                  <a:srgbClr val="3333CC"/>
                </a:solidFill>
                <a:effectLst/>
                <a:uLnTx/>
                <a:uFillTx/>
                <a:latin typeface="Calibri" charset="0"/>
                <a:ea typeface="Calibri" charset="0"/>
                <a:cs typeface="Calibri" charset="0"/>
              </a:rPr>
              <a:t>5</a:t>
            </a:r>
            <a:r>
              <a:rPr kumimoji="0" lang="en-US" sz="1500" b="0" i="0" u="none" strike="noStrike" kern="0" cap="none" spc="0" normalizeH="0" baseline="0" noProof="0" dirty="0">
                <a:ln>
                  <a:noFill/>
                </a:ln>
                <a:solidFill>
                  <a:prstClr val="black"/>
                </a:solidFill>
                <a:effectLst/>
                <a:uLnTx/>
                <a:uFillTx/>
                <a:latin typeface="Calibri" charset="0"/>
                <a:ea typeface="Calibri" charset="0"/>
                <a:cs typeface="Calibri" charset="0"/>
              </a:rPr>
              <a:t> graduate).</a:t>
            </a:r>
          </a:p>
          <a:p>
            <a:pPr marL="228600" marR="0" lvl="0" indent="-228600" defTabSz="914400" eaLnBrk="1" fontAlgn="auto" latinLnBrk="0" hangingPunct="1">
              <a:lnSpc>
                <a:spcPts val="1600"/>
              </a:lnSpc>
              <a:spcBef>
                <a:spcPts val="0"/>
              </a:spcBef>
              <a:spcAft>
                <a:spcPts val="0"/>
              </a:spcAft>
              <a:buClrTx/>
              <a:buSzTx/>
              <a:buFont typeface="Arial" panose="020B0604020202020204" pitchFamily="34" charset="0"/>
              <a:buChar char="•"/>
              <a:tabLst/>
              <a:defRPr/>
            </a:pPr>
            <a:r>
              <a:rPr kumimoji="0" lang="en-US" sz="1500" b="0" i="0" u="none" strike="noStrike" kern="0" cap="none" spc="0" normalizeH="0" baseline="0" noProof="0" dirty="0">
                <a:ln>
                  <a:noFill/>
                </a:ln>
                <a:solidFill>
                  <a:srgbClr val="C00000"/>
                </a:solidFill>
                <a:effectLst/>
                <a:uLnTx/>
                <a:uFillTx/>
                <a:latin typeface="Calibri" charset="0"/>
                <a:ea typeface="Calibri" charset="0"/>
                <a:cs typeface="Calibri" charset="0"/>
              </a:rPr>
              <a:t>IAC’s training courses </a:t>
            </a:r>
            <a:r>
              <a:rPr kumimoji="0" lang="en-US" sz="1500" b="0" i="0" u="none" strike="noStrike" kern="0" cap="none" spc="0" normalizeH="0" baseline="0" noProof="0" dirty="0">
                <a:ln>
                  <a:noFill/>
                </a:ln>
                <a:solidFill>
                  <a:schemeClr val="tx1">
                    <a:lumMod val="95000"/>
                    <a:lumOff val="5000"/>
                  </a:schemeClr>
                </a:solidFill>
                <a:effectLst/>
                <a:uLnTx/>
                <a:uFillTx/>
                <a:latin typeface="Calibri" charset="0"/>
                <a:ea typeface="Calibri" charset="0"/>
                <a:cs typeface="Calibri" charset="0"/>
              </a:rPr>
              <a:t>(</a:t>
            </a:r>
            <a:r>
              <a:rPr kumimoji="0" lang="en-US" sz="1500" b="0" i="0" u="none" strike="noStrike" kern="0" cap="none" spc="0" normalizeH="0" baseline="0" noProof="0" dirty="0">
                <a:ln>
                  <a:noFill/>
                </a:ln>
                <a:solidFill>
                  <a:srgbClr val="0000FF"/>
                </a:solidFill>
                <a:effectLst/>
                <a:uLnTx/>
                <a:uFillTx/>
                <a:latin typeface="Calibri" charset="0"/>
                <a:ea typeface="Calibri" charset="0"/>
                <a:cs typeface="Calibri" charset="0"/>
              </a:rPr>
              <a:t>29 topics</a:t>
            </a:r>
            <a:r>
              <a:rPr kumimoji="0" lang="en-US" sz="1500" b="0" i="0" u="none" strike="noStrike" kern="0" cap="none" spc="0" normalizeH="0" baseline="0" noProof="0" dirty="0">
                <a:ln>
                  <a:noFill/>
                </a:ln>
                <a:solidFill>
                  <a:schemeClr val="tx1">
                    <a:lumMod val="95000"/>
                    <a:lumOff val="5000"/>
                  </a:schemeClr>
                </a:solidFill>
                <a:effectLst/>
                <a:uLnTx/>
                <a:uFillTx/>
                <a:latin typeface="Calibri" charset="0"/>
                <a:ea typeface="Calibri" charset="0"/>
                <a:cs typeface="Calibri" charset="0"/>
              </a:rPr>
              <a:t>)</a:t>
            </a:r>
            <a:r>
              <a:rPr kumimoji="0" lang="en-US" sz="1500" b="0" i="0" u="none" strike="noStrike" kern="0" cap="none" spc="0" normalizeH="0" baseline="0" noProof="0" dirty="0">
                <a:ln>
                  <a:noFill/>
                </a:ln>
                <a:solidFill>
                  <a:srgbClr val="C00000"/>
                </a:solidFill>
                <a:effectLst/>
                <a:uLnTx/>
                <a:uFillTx/>
                <a:latin typeface="Calibri" charset="0"/>
                <a:ea typeface="Calibri" charset="0"/>
                <a:cs typeface="Calibri" charset="0"/>
              </a:rPr>
              <a:t> </a:t>
            </a:r>
            <a:r>
              <a:rPr kumimoji="0" lang="en-US" sz="1500" b="0" i="0" u="none" strike="noStrike" kern="0" cap="none" spc="0" normalizeH="0" baseline="0" noProof="0" dirty="0">
                <a:ln>
                  <a:noFill/>
                </a:ln>
                <a:solidFill>
                  <a:prstClr val="black"/>
                </a:solidFill>
                <a:effectLst/>
                <a:uLnTx/>
                <a:uFillTx/>
                <a:latin typeface="Calibri" charset="0"/>
                <a:ea typeface="Calibri" charset="0"/>
                <a:cs typeface="Calibri" charset="0"/>
              </a:rPr>
              <a:t>on the use of analytical instruments have </a:t>
            </a:r>
            <a:r>
              <a:rPr kumimoji="0" lang="en-US" sz="1500" b="0" i="0" u="none" strike="noStrike" kern="0" cap="none" spc="0" normalizeH="0" baseline="0" noProof="0" dirty="0">
                <a:ln>
                  <a:noFill/>
                </a:ln>
                <a:solidFill>
                  <a:srgbClr val="0000FF"/>
                </a:solidFill>
                <a:effectLst/>
                <a:uLnTx/>
                <a:uFillTx/>
                <a:latin typeface="Calibri" charset="0"/>
                <a:ea typeface="Calibri" charset="0"/>
                <a:cs typeface="Calibri" charset="0"/>
              </a:rPr>
              <a:t>&gt; 300 </a:t>
            </a:r>
            <a:r>
              <a:rPr kumimoji="0" lang="en-US" sz="1500" b="0" i="0" u="none" strike="noStrike" kern="0" cap="none" spc="0" normalizeH="0" baseline="0" noProof="0" dirty="0">
                <a:ln>
                  <a:noFill/>
                </a:ln>
                <a:solidFill>
                  <a:prstClr val="black"/>
                </a:solidFill>
                <a:effectLst/>
                <a:uLnTx/>
                <a:uFillTx/>
                <a:latin typeface="Calibri" charset="0"/>
                <a:ea typeface="Calibri" charset="0"/>
                <a:cs typeface="Calibri" charset="0"/>
              </a:rPr>
              <a:t>enrollees each year.</a:t>
            </a:r>
          </a:p>
          <a:p>
            <a:pPr marL="228600" marR="0" lvl="0" indent="-228600" defTabSz="914400" eaLnBrk="1" fontAlgn="auto" latinLnBrk="0" hangingPunct="1">
              <a:lnSpc>
                <a:spcPts val="1600"/>
              </a:lnSpc>
              <a:spcBef>
                <a:spcPts val="0"/>
              </a:spcBef>
              <a:spcAft>
                <a:spcPts val="0"/>
              </a:spcAft>
              <a:buClrTx/>
              <a:buSzTx/>
              <a:buFont typeface="Arial" panose="020B0604020202020204" pitchFamily="34" charset="0"/>
              <a:buChar char="•"/>
              <a:tabLst/>
              <a:defRPr/>
            </a:pPr>
            <a:r>
              <a:rPr kumimoji="0" lang="en-US" sz="1500" b="0" i="0" u="none" strike="noStrike" kern="0" cap="none" spc="0" normalizeH="0" baseline="0" noProof="0" dirty="0">
                <a:ln>
                  <a:noFill/>
                </a:ln>
                <a:solidFill>
                  <a:srgbClr val="C00000"/>
                </a:solidFill>
                <a:effectLst/>
                <a:uLnTx/>
                <a:uFillTx/>
                <a:latin typeface="Calibri" charset="0"/>
                <a:ea typeface="Calibri" charset="0"/>
                <a:cs typeface="Calibri" charset="0"/>
              </a:rPr>
              <a:t>More than </a:t>
            </a:r>
            <a:r>
              <a:rPr kumimoji="0" lang="en-US" sz="1500" b="0" i="0" u="none" strike="noStrike" kern="0" cap="none" spc="0" normalizeH="0" baseline="0" noProof="0" dirty="0">
                <a:ln>
                  <a:noFill/>
                </a:ln>
                <a:solidFill>
                  <a:srgbClr val="3333CC"/>
                </a:solidFill>
                <a:effectLst/>
                <a:uLnTx/>
                <a:uFillTx/>
                <a:latin typeface="Calibri" charset="0"/>
                <a:ea typeface="Calibri" charset="0"/>
                <a:cs typeface="Calibri" charset="0"/>
              </a:rPr>
              <a:t>250</a:t>
            </a:r>
            <a:r>
              <a:rPr kumimoji="0" lang="en-US" sz="1500" b="0" i="0" u="none" strike="noStrike" kern="0" cap="none" spc="0" normalizeH="0" baseline="0" noProof="0" dirty="0">
                <a:ln>
                  <a:noFill/>
                </a:ln>
                <a:solidFill>
                  <a:srgbClr val="C00000"/>
                </a:solidFill>
                <a:effectLst/>
                <a:uLnTx/>
                <a:uFillTx/>
                <a:latin typeface="Calibri" charset="0"/>
                <a:ea typeface="Calibri" charset="0"/>
                <a:cs typeface="Calibri" charset="0"/>
              </a:rPr>
              <a:t> Princeton regular users </a:t>
            </a:r>
            <a:r>
              <a:rPr kumimoji="0" lang="en-US" sz="1500" b="0" i="0" u="none" strike="noStrike" kern="0" cap="none" spc="0" normalizeH="0" baseline="0" noProof="0" dirty="0">
                <a:ln>
                  <a:noFill/>
                </a:ln>
                <a:solidFill>
                  <a:prstClr val="black"/>
                </a:solidFill>
                <a:effectLst/>
                <a:uLnTx/>
                <a:uFillTx/>
                <a:latin typeface="Calibri" charset="0"/>
                <a:ea typeface="Calibri" charset="0"/>
                <a:cs typeface="Calibri" charset="0"/>
              </a:rPr>
              <a:t>include (&gt; </a:t>
            </a:r>
            <a:r>
              <a:rPr kumimoji="0" lang="en-US" sz="1500" b="0" i="0" u="none" strike="noStrike" kern="0" cap="none" spc="0" normalizeH="0" baseline="0" noProof="0" dirty="0">
                <a:ln>
                  <a:noFill/>
                </a:ln>
                <a:solidFill>
                  <a:srgbClr val="3333CC"/>
                </a:solidFill>
                <a:effectLst/>
                <a:uLnTx/>
                <a:uFillTx/>
                <a:latin typeface="Calibri" charset="0"/>
                <a:ea typeface="Calibri" charset="0"/>
                <a:cs typeface="Calibri" charset="0"/>
              </a:rPr>
              <a:t>40</a:t>
            </a:r>
            <a:r>
              <a:rPr kumimoji="0" lang="en-US" sz="1500" b="0" i="0" u="none" strike="noStrike" kern="0" cap="none" spc="0" normalizeH="0" baseline="0" noProof="0" dirty="0">
                <a:ln>
                  <a:noFill/>
                </a:ln>
                <a:solidFill>
                  <a:prstClr val="black"/>
                </a:solidFill>
                <a:effectLst/>
                <a:uLnTx/>
                <a:uFillTx/>
                <a:latin typeface="Calibri" charset="0"/>
                <a:ea typeface="Calibri" charset="0"/>
                <a:cs typeface="Calibri" charset="0"/>
              </a:rPr>
              <a:t> undergraduate students, &gt; </a:t>
            </a:r>
            <a:r>
              <a:rPr kumimoji="0" lang="en-US" sz="1500" b="0" i="0" u="none" strike="noStrike" kern="0" cap="none" spc="0" normalizeH="0" baseline="0" noProof="0" dirty="0">
                <a:ln>
                  <a:noFill/>
                </a:ln>
                <a:solidFill>
                  <a:srgbClr val="3333CC"/>
                </a:solidFill>
                <a:effectLst/>
                <a:uLnTx/>
                <a:uFillTx/>
                <a:latin typeface="Calibri" charset="0"/>
                <a:ea typeface="Calibri" charset="0"/>
                <a:cs typeface="Calibri" charset="0"/>
              </a:rPr>
              <a:t>130 </a:t>
            </a:r>
            <a:r>
              <a:rPr kumimoji="0" lang="en-US" sz="1500" b="0" i="0" u="none" strike="noStrike" kern="0" cap="none" spc="0" normalizeH="0" baseline="0" noProof="0" dirty="0">
                <a:ln>
                  <a:noFill/>
                </a:ln>
                <a:solidFill>
                  <a:prstClr val="black"/>
                </a:solidFill>
                <a:effectLst/>
                <a:uLnTx/>
                <a:uFillTx/>
                <a:latin typeface="Calibri" charset="0"/>
                <a:ea typeface="Calibri" charset="0"/>
                <a:cs typeface="Calibri" charset="0"/>
              </a:rPr>
              <a:t>graduate students, </a:t>
            </a:r>
            <a:r>
              <a:rPr kumimoji="0" lang="en-US" sz="1500" b="0" i="0" u="none" strike="noStrike" kern="0" cap="none" spc="0" normalizeH="0" baseline="0" noProof="0" dirty="0">
                <a:ln>
                  <a:noFill/>
                </a:ln>
                <a:solidFill>
                  <a:srgbClr val="3333CC"/>
                </a:solidFill>
                <a:effectLst/>
                <a:uLnTx/>
                <a:uFillTx/>
                <a:latin typeface="Calibri" charset="0"/>
                <a:ea typeface="Calibri" charset="0"/>
                <a:cs typeface="Calibri" charset="0"/>
              </a:rPr>
              <a:t>70</a:t>
            </a:r>
            <a:r>
              <a:rPr kumimoji="0" lang="en-US" sz="1500" b="0" i="0" u="none" strike="noStrike" kern="0" cap="none" spc="0" normalizeH="0" baseline="0" noProof="0" dirty="0">
                <a:ln>
                  <a:noFill/>
                </a:ln>
                <a:solidFill>
                  <a:prstClr val="black"/>
                </a:solidFill>
                <a:effectLst/>
                <a:uLnTx/>
                <a:uFillTx/>
                <a:latin typeface="Calibri" charset="0"/>
                <a:ea typeface="Calibri" charset="0"/>
                <a:cs typeface="Calibri" charset="0"/>
              </a:rPr>
              <a:t> faculty and postdocs in 2016-17); Users are funded by </a:t>
            </a:r>
            <a:r>
              <a:rPr kumimoji="0" lang="en-US" sz="1500" b="0" i="0" u="none" strike="noStrike" kern="0" cap="none" spc="0" normalizeH="0" baseline="0" noProof="0" dirty="0">
                <a:ln>
                  <a:noFill/>
                </a:ln>
                <a:solidFill>
                  <a:srgbClr val="3333CC"/>
                </a:solidFill>
                <a:effectLst/>
                <a:uLnTx/>
                <a:uFillTx/>
                <a:latin typeface="Calibri" charset="0"/>
                <a:ea typeface="Calibri" charset="0"/>
                <a:cs typeface="Calibri" charset="0"/>
              </a:rPr>
              <a:t>~220 </a:t>
            </a:r>
            <a:r>
              <a:rPr kumimoji="0" lang="en-US" sz="1500" b="0" i="0" u="none" strike="noStrike" kern="0" cap="none" spc="0" normalizeH="0" baseline="0" noProof="0" dirty="0">
                <a:ln>
                  <a:noFill/>
                </a:ln>
                <a:solidFill>
                  <a:prstClr val="black"/>
                </a:solidFill>
                <a:effectLst/>
                <a:uLnTx/>
                <a:uFillTx/>
                <a:latin typeface="Calibri" charset="0"/>
                <a:ea typeface="Calibri" charset="0"/>
                <a:cs typeface="Calibri" charset="0"/>
              </a:rPr>
              <a:t>research grants/contracts.</a:t>
            </a:r>
          </a:p>
          <a:p>
            <a:pPr marL="228600" marR="0" lvl="0" indent="-228600" defTabSz="914400" eaLnBrk="1" fontAlgn="auto" latinLnBrk="0" hangingPunct="1">
              <a:lnSpc>
                <a:spcPts val="1600"/>
              </a:lnSpc>
              <a:spcBef>
                <a:spcPts val="0"/>
              </a:spcBef>
              <a:spcAft>
                <a:spcPts val="0"/>
              </a:spcAft>
              <a:buClrTx/>
              <a:buSzTx/>
              <a:buFont typeface="Arial" panose="020B0604020202020204" pitchFamily="34" charset="0"/>
              <a:buChar char="•"/>
              <a:tabLst/>
              <a:defRPr/>
            </a:pPr>
            <a:r>
              <a:rPr kumimoji="0" lang="en-US" sz="1500" b="0" i="0" u="none" strike="noStrike" kern="0" cap="none" spc="0" normalizeH="0" baseline="0" noProof="0" dirty="0">
                <a:ln>
                  <a:noFill/>
                </a:ln>
                <a:solidFill>
                  <a:srgbClr val="C00000"/>
                </a:solidFill>
                <a:effectLst/>
                <a:uLnTx/>
                <a:uFillTx/>
                <a:latin typeface="Calibri" charset="0"/>
                <a:ea typeface="Calibri" charset="0"/>
                <a:cs typeface="Calibri" charset="0"/>
              </a:rPr>
              <a:t>IAC users are from </a:t>
            </a:r>
            <a:r>
              <a:rPr kumimoji="0" lang="en-US" sz="1500" b="0" i="0" u="none" strike="noStrike" kern="0" cap="none" spc="0" normalizeH="0" baseline="0" noProof="0" dirty="0">
                <a:ln>
                  <a:noFill/>
                </a:ln>
                <a:solidFill>
                  <a:srgbClr val="3333CC"/>
                </a:solidFill>
                <a:effectLst/>
                <a:uLnTx/>
                <a:uFillTx/>
                <a:latin typeface="Calibri" charset="0"/>
                <a:ea typeface="Calibri" charset="0"/>
                <a:cs typeface="Calibri" charset="0"/>
              </a:rPr>
              <a:t>17 </a:t>
            </a:r>
            <a:r>
              <a:rPr kumimoji="0" lang="en-US" sz="1500" b="0" i="0" u="none" strike="noStrike" kern="0" cap="none" spc="0" normalizeH="0" baseline="0" noProof="0" dirty="0">
                <a:ln>
                  <a:noFill/>
                </a:ln>
                <a:solidFill>
                  <a:srgbClr val="C00000"/>
                </a:solidFill>
                <a:effectLst/>
                <a:uLnTx/>
                <a:uFillTx/>
                <a:latin typeface="Calibri" charset="0"/>
                <a:ea typeface="Calibri" charset="0"/>
                <a:cs typeface="Calibri" charset="0"/>
              </a:rPr>
              <a:t>departments and centers on campus </a:t>
            </a:r>
            <a:r>
              <a:rPr kumimoji="0" lang="en-US" sz="1500" b="0" i="0" u="none" strike="noStrike" kern="0" cap="none" spc="0" normalizeH="0" baseline="0" noProof="0" dirty="0">
                <a:ln>
                  <a:noFill/>
                </a:ln>
                <a:solidFill>
                  <a:prstClr val="black"/>
                </a:solidFill>
                <a:effectLst/>
                <a:uLnTx/>
                <a:uFillTx/>
                <a:latin typeface="Calibri" charset="0"/>
                <a:ea typeface="Calibri" charset="0"/>
                <a:cs typeface="Calibri" charset="0"/>
              </a:rPr>
              <a:t>[Chemical and Biological Engineering, Chemistry, Civil and Environmental Engineering, Ecology and Evolutionary Biology, Electrical Engineering, Energy and the Environment (ACEE), Geosciences, History, Mechanical and Aerospace Engineering, Molecular Biology, Neuroscience, Physics, Plasma Physics Labs (PPPL), Princeton Art Museum, PRISM, School of Architecture, and Firestone Library.</a:t>
            </a:r>
          </a:p>
        </p:txBody>
      </p:sp>
      <p:sp>
        <p:nvSpPr>
          <p:cNvPr id="4" name="TextBox 3"/>
          <p:cNvSpPr txBox="1"/>
          <p:nvPr/>
        </p:nvSpPr>
        <p:spPr bwMode="auto">
          <a:xfrm>
            <a:off x="670465" y="-74810"/>
            <a:ext cx="8016335" cy="760610"/>
          </a:xfrm>
          <a:prstGeom prst="rect">
            <a:avLst/>
          </a:prstGeom>
          <a:noFill/>
        </p:spPr>
        <p:txBody>
          <a:bodyPr wrap="none" lIns="326504" tIns="163267" rIns="326504" bIns="163267">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C00000"/>
                </a:solidFill>
                <a:effectLst/>
                <a:uLnTx/>
                <a:uFillTx/>
                <a:latin typeface="Calibri"/>
              </a:rPr>
              <a:t>IAC</a:t>
            </a:r>
            <a:r>
              <a:rPr kumimoji="0" lang="en-US" sz="2000" b="1" i="0" u="none" strike="noStrike" kern="0" cap="none" spc="0" normalizeH="0" baseline="0" noProof="0" dirty="0">
                <a:ln>
                  <a:noFill/>
                </a:ln>
                <a:solidFill>
                  <a:srgbClr val="C00000"/>
                </a:solidFill>
                <a:effectLst/>
                <a:uLnTx/>
                <a:uFillTx/>
                <a:latin typeface="Calibri"/>
              </a:rPr>
              <a:t> </a:t>
            </a:r>
            <a:r>
              <a:rPr kumimoji="0" lang="en-US" sz="2800" b="1" i="0" u="none" strike="noStrike" kern="0" cap="none" spc="0" normalizeH="0" baseline="0" noProof="0" dirty="0">
                <a:ln>
                  <a:noFill/>
                </a:ln>
                <a:solidFill>
                  <a:srgbClr val="C00000"/>
                </a:solidFill>
                <a:effectLst/>
                <a:uLnTx/>
                <a:uFillTx/>
                <a:latin typeface="Calibri"/>
              </a:rPr>
              <a:t>supports</a:t>
            </a:r>
            <a:r>
              <a:rPr kumimoji="0" lang="en-US" sz="2000" b="1" i="0" u="none" strike="noStrike" kern="0" cap="none" spc="0" normalizeH="0" baseline="0" noProof="0" dirty="0">
                <a:ln>
                  <a:noFill/>
                </a:ln>
                <a:solidFill>
                  <a:srgbClr val="C00000"/>
                </a:solidFill>
                <a:effectLst/>
                <a:uLnTx/>
                <a:uFillTx/>
                <a:latin typeface="Calibri"/>
              </a:rPr>
              <a:t> </a:t>
            </a:r>
            <a:r>
              <a:rPr kumimoji="0" lang="en-US" sz="2800" b="1" i="0" u="none" strike="noStrike" kern="0" cap="none" spc="0" normalizeH="0" baseline="0" noProof="0" dirty="0">
                <a:ln>
                  <a:noFill/>
                </a:ln>
                <a:solidFill>
                  <a:srgbClr val="C00000"/>
                </a:solidFill>
                <a:effectLst/>
                <a:uLnTx/>
                <a:uFillTx/>
                <a:latin typeface="Calibri"/>
              </a:rPr>
              <a:t>research</a:t>
            </a:r>
            <a:r>
              <a:rPr kumimoji="0" lang="en-US" sz="2000" b="1" i="0" u="none" strike="noStrike" kern="0" cap="none" spc="0" normalizeH="0" baseline="0" noProof="0" dirty="0">
                <a:ln>
                  <a:noFill/>
                </a:ln>
                <a:solidFill>
                  <a:srgbClr val="C00000"/>
                </a:solidFill>
                <a:effectLst/>
                <a:uLnTx/>
                <a:uFillTx/>
                <a:latin typeface="Calibri"/>
              </a:rPr>
              <a:t> </a:t>
            </a:r>
            <a:r>
              <a:rPr kumimoji="0" lang="en-US" sz="2800" b="1" i="0" u="none" strike="noStrike" kern="0" cap="none" spc="0" normalizeH="0" baseline="0" noProof="0" dirty="0">
                <a:ln>
                  <a:noFill/>
                </a:ln>
                <a:solidFill>
                  <a:srgbClr val="C00000"/>
                </a:solidFill>
                <a:effectLst/>
                <a:uLnTx/>
                <a:uFillTx/>
                <a:latin typeface="Calibri"/>
              </a:rPr>
              <a:t>and</a:t>
            </a:r>
            <a:r>
              <a:rPr kumimoji="0" lang="en-US" sz="2000" b="1" i="0" u="none" strike="noStrike" kern="0" cap="none" spc="0" normalizeH="0" baseline="0" noProof="0" dirty="0">
                <a:ln>
                  <a:noFill/>
                </a:ln>
                <a:solidFill>
                  <a:srgbClr val="C00000"/>
                </a:solidFill>
                <a:effectLst/>
                <a:uLnTx/>
                <a:uFillTx/>
                <a:latin typeface="Calibri"/>
              </a:rPr>
              <a:t> </a:t>
            </a:r>
            <a:r>
              <a:rPr kumimoji="0" lang="en-US" sz="2800" b="1" i="0" u="none" strike="noStrike" kern="0" cap="none" spc="0" normalizeH="0" baseline="0" noProof="0" dirty="0">
                <a:ln>
                  <a:noFill/>
                </a:ln>
                <a:solidFill>
                  <a:srgbClr val="C00000"/>
                </a:solidFill>
                <a:effectLst/>
                <a:uLnTx/>
                <a:uFillTx/>
                <a:latin typeface="Calibri"/>
              </a:rPr>
              <a:t>education</a:t>
            </a:r>
            <a:r>
              <a:rPr kumimoji="0" lang="en-US" sz="2000" b="1" i="0" u="none" strike="noStrike" kern="0" cap="none" spc="0" normalizeH="0" baseline="0" noProof="0" dirty="0">
                <a:ln>
                  <a:noFill/>
                </a:ln>
                <a:solidFill>
                  <a:srgbClr val="C00000"/>
                </a:solidFill>
                <a:effectLst/>
                <a:uLnTx/>
                <a:uFillTx/>
                <a:latin typeface="Calibri"/>
              </a:rPr>
              <a:t> </a:t>
            </a:r>
            <a:r>
              <a:rPr kumimoji="0" lang="en-US" sz="2800" b="1" i="0" u="none" strike="noStrike" kern="0" cap="none" spc="0" normalizeH="0" baseline="0" noProof="0" dirty="0">
                <a:ln>
                  <a:noFill/>
                </a:ln>
                <a:solidFill>
                  <a:srgbClr val="C00000"/>
                </a:solidFill>
                <a:effectLst/>
                <a:uLnTx/>
                <a:uFillTx/>
                <a:latin typeface="Calibri"/>
              </a:rPr>
              <a:t>at</a:t>
            </a:r>
            <a:r>
              <a:rPr kumimoji="0" lang="en-US" sz="2000" b="1" i="0" u="none" strike="noStrike" kern="0" cap="none" spc="0" normalizeH="0" baseline="0" noProof="0" dirty="0">
                <a:ln>
                  <a:noFill/>
                </a:ln>
                <a:solidFill>
                  <a:srgbClr val="C00000"/>
                </a:solidFill>
                <a:effectLst/>
                <a:uLnTx/>
                <a:uFillTx/>
                <a:latin typeface="Calibri"/>
              </a:rPr>
              <a:t> </a:t>
            </a:r>
            <a:r>
              <a:rPr kumimoji="0" lang="en-US" sz="2800" b="1" i="0" u="none" strike="noStrike" kern="0" cap="none" spc="0" normalizeH="0" baseline="0" noProof="0" dirty="0">
                <a:ln>
                  <a:noFill/>
                </a:ln>
                <a:solidFill>
                  <a:srgbClr val="C00000"/>
                </a:solidFill>
                <a:effectLst/>
                <a:uLnTx/>
                <a:uFillTx/>
                <a:latin typeface="Calibri"/>
              </a:rPr>
              <a:t>Princeton</a:t>
            </a:r>
          </a:p>
        </p:txBody>
      </p:sp>
      <p:grpSp>
        <p:nvGrpSpPr>
          <p:cNvPr id="5" name="Group 4"/>
          <p:cNvGrpSpPr/>
          <p:nvPr/>
        </p:nvGrpSpPr>
        <p:grpSpPr>
          <a:xfrm>
            <a:off x="6019800" y="728472"/>
            <a:ext cx="2245375" cy="2929128"/>
            <a:chOff x="6455228" y="903765"/>
            <a:chExt cx="2362200" cy="3081528"/>
          </a:xfrm>
        </p:grpSpPr>
        <p:sp>
          <p:nvSpPr>
            <p:cNvPr id="10" name="Rectangle 9"/>
            <p:cNvSpPr/>
            <p:nvPr/>
          </p:nvSpPr>
          <p:spPr>
            <a:xfrm>
              <a:off x="6455228" y="903765"/>
              <a:ext cx="2362200" cy="3081528"/>
            </a:xfrm>
            <a:prstGeom prst="rect">
              <a:avLst/>
            </a:prstGeom>
            <a:solidFill>
              <a:srgbClr val="1F497D">
                <a:lumMod val="20000"/>
                <a:lumOff val="80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aphicFrame>
          <p:nvGraphicFramePr>
            <p:cNvPr id="11" name="Chart 10"/>
            <p:cNvGraphicFramePr>
              <a:graphicFrameLocks/>
            </p:cNvGraphicFramePr>
            <p:nvPr>
              <p:extLst>
                <p:ext uri="{D42A27DB-BD31-4B8C-83A1-F6EECF244321}">
                  <p14:modId xmlns:p14="http://schemas.microsoft.com/office/powerpoint/2010/main" val="2508434162"/>
                </p:ext>
              </p:extLst>
            </p:nvPr>
          </p:nvGraphicFramePr>
          <p:xfrm>
            <a:off x="6518640" y="914400"/>
            <a:ext cx="2209800" cy="3048000"/>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6812807" y="3581400"/>
              <a:ext cx="1991833" cy="253916"/>
            </a:xfrm>
            <a:prstGeom prst="rect">
              <a:avLst/>
            </a:prstGeom>
            <a:solidFill>
              <a:srgbClr val="1F497D">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Calibri"/>
                </a:rPr>
                <a:t>2013  2014  2015  2016  2017</a:t>
              </a:r>
            </a:p>
          </p:txBody>
        </p:sp>
        <p:sp>
          <p:nvSpPr>
            <p:cNvPr id="13" name="TextBox 12"/>
            <p:cNvSpPr txBox="1"/>
            <p:nvPr/>
          </p:nvSpPr>
          <p:spPr>
            <a:xfrm>
              <a:off x="6868706" y="936241"/>
              <a:ext cx="1935934" cy="307777"/>
            </a:xfrm>
            <a:prstGeom prst="rect">
              <a:avLst/>
            </a:prstGeom>
            <a:solidFill>
              <a:srgbClr val="1F497D">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C00000"/>
                  </a:solidFill>
                  <a:effectLst/>
                  <a:uLnTx/>
                  <a:uFillTx/>
                  <a:latin typeface="Calibri"/>
                </a:rPr>
                <a:t>     IAC users</a:t>
              </a:r>
              <a:r>
                <a:rPr kumimoji="0" lang="en-US" sz="1100" b="1" i="0" u="none" strike="noStrike" kern="0" cap="none" spc="0" normalizeH="0" baseline="0" noProof="0" dirty="0">
                  <a:ln>
                    <a:noFill/>
                  </a:ln>
                  <a:solidFill>
                    <a:srgbClr val="C00000"/>
                  </a:solidFill>
                  <a:effectLst/>
                  <a:uLnTx/>
                  <a:uFillTx/>
                  <a:latin typeface="Calibri"/>
                </a:rPr>
                <a:t>,</a:t>
              </a:r>
              <a:r>
                <a:rPr kumimoji="0" lang="en-US" sz="1400" b="1" i="0" u="none" strike="noStrike" kern="0" cap="none" spc="0" normalizeH="0" baseline="0" noProof="0" dirty="0">
                  <a:ln>
                    <a:noFill/>
                  </a:ln>
                  <a:solidFill>
                    <a:srgbClr val="C00000"/>
                  </a:solidFill>
                  <a:effectLst/>
                  <a:uLnTx/>
                  <a:uFillTx/>
                  <a:latin typeface="Calibri"/>
                </a:rPr>
                <a:t> </a:t>
              </a:r>
              <a:r>
                <a:rPr kumimoji="0" lang="en-US" sz="1300" b="1" i="0" u="none" strike="noStrike" kern="0" cap="none" spc="0" normalizeH="0" baseline="0" noProof="0" dirty="0">
                  <a:ln>
                    <a:noFill/>
                  </a:ln>
                  <a:solidFill>
                    <a:srgbClr val="C00000"/>
                  </a:solidFill>
                  <a:effectLst/>
                  <a:uLnTx/>
                  <a:uFillTx/>
                  <a:latin typeface="Calibri"/>
                </a:rPr>
                <a:t>2013-17</a:t>
              </a:r>
            </a:p>
          </p:txBody>
        </p:sp>
      </p:grpSp>
      <p:grpSp>
        <p:nvGrpSpPr>
          <p:cNvPr id="6" name="Group 5"/>
          <p:cNvGrpSpPr/>
          <p:nvPr/>
        </p:nvGrpSpPr>
        <p:grpSpPr>
          <a:xfrm>
            <a:off x="894769" y="726343"/>
            <a:ext cx="4591632" cy="2931257"/>
            <a:chOff x="894768" y="901612"/>
            <a:chExt cx="4827023" cy="3081528"/>
          </a:xfrm>
        </p:grpSpPr>
        <p:pic>
          <p:nvPicPr>
            <p:cNvPr id="7" name="Picture 2" descr="C:\Users\nyao\Desktop\MSE505 2017\2017 Class photo MSE505-2a.tif"/>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sharpenSoften amount="6000"/>
                      </a14:imgEffect>
                      <a14:imgEffect>
                        <a14:brightnessContrast bright="13000"/>
                      </a14:imgEffect>
                    </a14:imgLayer>
                  </a14:imgProps>
                </a:ext>
                <a:ext uri="{28A0092B-C50C-407E-A947-70E740481C1C}">
                  <a14:useLocalDpi xmlns:a14="http://schemas.microsoft.com/office/drawing/2010/main"/>
                </a:ext>
              </a:extLst>
            </a:blip>
            <a:srcRect/>
            <a:stretch/>
          </p:blipFill>
          <p:spPr bwMode="auto">
            <a:xfrm>
              <a:off x="896293" y="914400"/>
              <a:ext cx="4825498" cy="306324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894768" y="914400"/>
              <a:ext cx="1510350" cy="353943"/>
            </a:xfrm>
            <a:prstGeom prst="rect">
              <a:avLst/>
            </a:prstGeom>
            <a:solidFill>
              <a:sysClr val="window" lastClr="FFFFFF">
                <a:lumMod val="95000"/>
              </a:sysClr>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700" b="1" i="0" u="none" strike="noStrike" kern="0" cap="none" spc="0" normalizeH="0" baseline="0" noProof="0">
                  <a:ln>
                    <a:noFill/>
                  </a:ln>
                  <a:solidFill>
                    <a:srgbClr val="FF6600"/>
                  </a:solidFill>
                  <a:effectLst/>
                  <a:uLnTx/>
                  <a:uFillTx/>
                  <a:latin typeface="Calibri"/>
                </a:rPr>
                <a:t>MSE505 S2017</a:t>
              </a:r>
            </a:p>
          </p:txBody>
        </p:sp>
        <p:sp>
          <p:nvSpPr>
            <p:cNvPr id="9" name="Rectangle 8"/>
            <p:cNvSpPr/>
            <p:nvPr/>
          </p:nvSpPr>
          <p:spPr>
            <a:xfrm>
              <a:off x="914400" y="901612"/>
              <a:ext cx="4800600" cy="3081528"/>
            </a:xfrm>
            <a:prstGeom prst="rect">
              <a:avLst/>
            </a:prstGeom>
            <a:no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441908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5234970"/>
            <a:ext cx="8610600" cy="784830"/>
          </a:xfrm>
          <a:prstGeom prst="rect">
            <a:avLst/>
          </a:prstGeom>
          <a:solidFill>
            <a:sysClr val="window" lastClr="FFFFFF"/>
          </a:solidFill>
        </p:spPr>
        <p:txBody>
          <a:bodyPr wrap="square" rtlCol="0">
            <a:spAutoFit/>
          </a:bodyPr>
          <a:lstStyle/>
          <a:p>
            <a:pPr marL="285750" marR="0" lvl="0" indent="-285750" defTabSz="914400" eaLnBrk="1" fontAlgn="auto" latinLnBrk="0" hangingPunct="1">
              <a:lnSpc>
                <a:spcPts val="18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IAC holds 2-4hr mini-courses almost every day, open to all industrial scientists with </a:t>
            </a:r>
            <a:r>
              <a:rPr kumimoji="0" lang="en-US" sz="1600" b="0" i="0" u="sng"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free of charge</a:t>
            </a:r>
          </a:p>
          <a:p>
            <a:pPr marL="285750" marR="0" lvl="0" indent="-285750" defTabSz="914400" eaLnBrk="1" fontAlgn="auto" latinLnBrk="0" hangingPunct="1">
              <a:lnSpc>
                <a:spcPts val="18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Each course taught at least once per month with online registration and tool reservation</a:t>
            </a:r>
          </a:p>
          <a:p>
            <a:pPr marL="285750" marR="0" lvl="0" indent="-285750" defTabSz="914400" eaLnBrk="1" fontAlgn="auto" latinLnBrk="0" hangingPunct="1">
              <a:lnSpc>
                <a:spcPts val="18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Opportunities for students directly interact with industrial scientists</a:t>
            </a:r>
          </a:p>
        </p:txBody>
      </p:sp>
      <p:sp>
        <p:nvSpPr>
          <p:cNvPr id="5" name="Rectangle 4"/>
          <p:cNvSpPr/>
          <p:nvPr/>
        </p:nvSpPr>
        <p:spPr>
          <a:xfrm>
            <a:off x="1346192" y="86380"/>
            <a:ext cx="6350008" cy="523220"/>
          </a:xfrm>
          <a:prstGeom prst="rect">
            <a:avLst/>
          </a:prstGeom>
        </p:spPr>
        <p:txBody>
          <a:bodyPr wrap="none">
            <a:spAutoFit/>
          </a:bodyPr>
          <a:lstStyle/>
          <a:p>
            <a:r>
              <a:rPr lang="en-US" sz="2800" b="1" dirty="0">
                <a:solidFill>
                  <a:srgbClr val="C00000"/>
                </a:solidFill>
                <a:latin typeface="Calibri" panose="020F0502020204030204" pitchFamily="34" charset="0"/>
              </a:rPr>
              <a:t>Procedure for using instrument in the IAC</a:t>
            </a:r>
          </a:p>
        </p:txBody>
      </p:sp>
      <p:pic>
        <p:nvPicPr>
          <p:cNvPr id="6" name="Picture 5"/>
          <p:cNvPicPr>
            <a:picLocks noChangeAspect="1"/>
          </p:cNvPicPr>
          <p:nvPr/>
        </p:nvPicPr>
        <p:blipFill>
          <a:blip r:embed="rId3" cstate="email">
            <a:extLst>
              <a:ext uri="{BEBA8EAE-BF5A-486C-A8C5-ECC9F3942E4B}">
                <a14:imgProps xmlns:a14="http://schemas.microsoft.com/office/drawing/2010/main">
                  <a14:imgLayer r:embed="rId4">
                    <a14:imgEffect>
                      <a14:sharpenSoften amount="25000"/>
                    </a14:imgEffect>
                    <a14:imgEffect>
                      <a14:colorTemperature colorTemp="7200"/>
                    </a14:imgEffect>
                  </a14:imgLayer>
                </a14:imgProps>
              </a:ext>
              <a:ext uri="{28A0092B-C50C-407E-A947-70E740481C1C}">
                <a14:useLocalDpi xmlns:a14="http://schemas.microsoft.com/office/drawing/2010/main"/>
              </a:ext>
            </a:extLst>
          </a:blip>
          <a:stretch>
            <a:fillRect/>
          </a:stretch>
        </p:blipFill>
        <p:spPr>
          <a:xfrm>
            <a:off x="381000" y="914400"/>
            <a:ext cx="4751639" cy="4139621"/>
          </a:xfrm>
          <a:prstGeom prst="rect">
            <a:avLst/>
          </a:prstGeom>
        </p:spPr>
      </p:pic>
      <p:pic>
        <p:nvPicPr>
          <p:cNvPr id="7" name="Picture 28"/>
          <p:cNvPicPr>
            <a:picLocks noChangeAspect="1" noChangeArrowheads="1"/>
          </p:cNvPicPr>
          <p:nvPr/>
        </p:nvPicPr>
        <p:blipFill>
          <a:blip r:embed="rId5" cstate="email">
            <a:lum contrast="20000"/>
            <a:extLst>
              <a:ext uri="{28A0092B-C50C-407E-A947-70E740481C1C}">
                <a14:useLocalDpi xmlns:a14="http://schemas.microsoft.com/office/drawing/2010/main"/>
              </a:ext>
            </a:extLst>
          </a:blip>
          <a:srcRect/>
          <a:stretch>
            <a:fillRect/>
          </a:stretch>
        </p:blipFill>
        <p:spPr bwMode="auto">
          <a:xfrm>
            <a:off x="5181600" y="914400"/>
            <a:ext cx="3429000" cy="4115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5900771" y="5857027"/>
            <a:ext cx="2700996" cy="338554"/>
          </a:xfrm>
          <a:prstGeom prst="rect">
            <a:avLst/>
          </a:prstGeom>
        </p:spPr>
        <p:txBody>
          <a:bodyPr wrap="none">
            <a:spAutoFit/>
          </a:bodyPr>
          <a:lstStyle/>
          <a:p>
            <a:r>
              <a:rPr lang="en-US" sz="1600" b="1" i="1" dirty="0">
                <a:solidFill>
                  <a:srgbClr val="3333CC"/>
                </a:solidFill>
                <a:latin typeface="Calibri Light" panose="020F0302020204030204" pitchFamily="34" charset="0"/>
              </a:rPr>
              <a:t>http://www.princeton.edu/~iac</a:t>
            </a:r>
          </a:p>
        </p:txBody>
      </p:sp>
    </p:spTree>
    <p:extLst>
      <p:ext uri="{BB962C8B-B14F-4D97-AF65-F5344CB8AC3E}">
        <p14:creationId xmlns:p14="http://schemas.microsoft.com/office/powerpoint/2010/main" val="4158156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bwMode="auto">
          <a:xfrm>
            <a:off x="914400" y="1390"/>
            <a:ext cx="7431945" cy="760610"/>
          </a:xfrm>
          <a:prstGeom prst="rect">
            <a:avLst/>
          </a:prstGeom>
          <a:noFill/>
        </p:spPr>
        <p:txBody>
          <a:bodyPr wrap="none" lIns="326504" tIns="163267" rIns="326504" bIns="163267">
            <a:spAutoFit/>
          </a:bodyPr>
          <a:lstStyle/>
          <a:p>
            <a:pPr algn="ctr">
              <a:defRPr/>
            </a:pPr>
            <a:r>
              <a:rPr lang="en-US" sz="2800" b="1" dirty="0">
                <a:solidFill>
                  <a:srgbClr val="C00000"/>
                </a:solidFill>
                <a:latin typeface="Calibri"/>
              </a:rPr>
              <a:t>IAC’s long standing partnership with industry </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9444" y="1003300"/>
            <a:ext cx="7902556" cy="5168900"/>
          </a:xfrm>
          <a:prstGeom prst="rect">
            <a:avLst/>
          </a:prstGeom>
        </p:spPr>
      </p:pic>
    </p:spTree>
    <p:extLst>
      <p:ext uri="{BB962C8B-B14F-4D97-AF65-F5344CB8AC3E}">
        <p14:creationId xmlns:p14="http://schemas.microsoft.com/office/powerpoint/2010/main" val="3313945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17579" y="76200"/>
            <a:ext cx="8470607" cy="6090606"/>
            <a:chOff x="214754" y="235506"/>
            <a:chExt cx="8776846" cy="6540081"/>
          </a:xfrm>
        </p:grpSpPr>
        <p:graphicFrame>
          <p:nvGraphicFramePr>
            <p:cNvPr id="3" name="Object 2"/>
            <p:cNvGraphicFramePr>
              <a:graphicFrameLocks noChangeAspect="1"/>
            </p:cNvGraphicFramePr>
            <p:nvPr>
              <p:extLst>
                <p:ext uri="{D42A27DB-BD31-4B8C-83A1-F6EECF244321}">
                  <p14:modId xmlns:p14="http://schemas.microsoft.com/office/powerpoint/2010/main" val="2120386376"/>
                </p:ext>
              </p:extLst>
            </p:nvPr>
          </p:nvGraphicFramePr>
          <p:xfrm>
            <a:off x="381865" y="726448"/>
            <a:ext cx="5190983" cy="5827382"/>
          </p:xfrm>
          <a:graphic>
            <a:graphicData uri="http://schemas.openxmlformats.org/presentationml/2006/ole">
              <mc:AlternateContent xmlns:mc="http://schemas.openxmlformats.org/markup-compatibility/2006">
                <mc:Choice xmlns:v="urn:schemas-microsoft-com:vml" Requires="v">
                  <p:oleObj spid="_x0000_s6318" name="Document" r:id="rId4" imgW="7306334" imgH="8203686" progId="Word.Document.12">
                    <p:embed/>
                  </p:oleObj>
                </mc:Choice>
                <mc:Fallback>
                  <p:oleObj name="Document" r:id="rId4" imgW="7306334" imgH="8203686" progId="Word.Document.12">
                    <p:embed/>
                    <p:pic>
                      <p:nvPicPr>
                        <p:cNvPr id="16" name="Object 15"/>
                        <p:cNvPicPr>
                          <a:picLocks noChangeAspect="1" noChangeArrowheads="1"/>
                        </p:cNvPicPr>
                        <p:nvPr/>
                      </p:nvPicPr>
                      <p:blipFill>
                        <a:blip r:embed="rId5"/>
                        <a:srcRect/>
                        <a:stretch>
                          <a:fillRect/>
                        </a:stretch>
                      </p:blipFill>
                      <p:spPr bwMode="auto">
                        <a:xfrm>
                          <a:off x="381865" y="726448"/>
                          <a:ext cx="5190983" cy="5827382"/>
                        </a:xfrm>
                        <a:prstGeom prst="rect">
                          <a:avLst/>
                        </a:prstGeom>
                        <a:noFill/>
                        <a:ln>
                          <a:noFill/>
                        </a:ln>
                      </p:spPr>
                    </p:pic>
                  </p:oleObj>
                </mc:Fallback>
              </mc:AlternateContent>
            </a:graphicData>
          </a:graphic>
        </p:graphicFrame>
        <p:sp>
          <p:nvSpPr>
            <p:cNvPr id="4" name="TextBox 3"/>
            <p:cNvSpPr txBox="1"/>
            <p:nvPr/>
          </p:nvSpPr>
          <p:spPr bwMode="auto">
            <a:xfrm>
              <a:off x="508924" y="235506"/>
              <a:ext cx="7923328" cy="816742"/>
            </a:xfrm>
            <a:prstGeom prst="rect">
              <a:avLst/>
            </a:prstGeom>
            <a:noFill/>
          </p:spPr>
          <p:txBody>
            <a:bodyPr wrap="none" lIns="326504" tIns="163267" rIns="326504" bIns="163267">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C00000"/>
                  </a:solidFill>
                  <a:effectLst/>
                  <a:uLnTx/>
                  <a:uFillTx/>
                  <a:latin typeface="Calibri"/>
                </a:rPr>
                <a:t>Continued growth of industrial users in the </a:t>
              </a:r>
              <a:r>
                <a:rPr kumimoji="0" lang="en-US" sz="2600" b="1" i="0" u="none" strike="noStrike" kern="0" cap="none" spc="0" normalizeH="0" baseline="0" noProof="0" dirty="0">
                  <a:ln>
                    <a:noFill/>
                  </a:ln>
                  <a:solidFill>
                    <a:srgbClr val="C00000"/>
                  </a:solidFill>
                  <a:effectLst/>
                  <a:uLnTx/>
                  <a:uFillTx/>
                  <a:latin typeface="Calibri"/>
                </a:rPr>
                <a:t>IAC</a:t>
              </a:r>
            </a:p>
          </p:txBody>
        </p:sp>
        <p:sp>
          <p:nvSpPr>
            <p:cNvPr id="5" name="Rectangle 4"/>
            <p:cNvSpPr/>
            <p:nvPr/>
          </p:nvSpPr>
          <p:spPr>
            <a:xfrm>
              <a:off x="6019515" y="4326677"/>
              <a:ext cx="2447599" cy="672127"/>
            </a:xfrm>
            <a:prstGeom prst="rect">
              <a:avLst/>
            </a:prstGeom>
            <a:solidFill>
              <a:sysClr val="window" lastClr="FFFFFF"/>
            </a:solidFill>
            <a:ln w="3175">
              <a:solidFill>
                <a:srgbClr val="3333FF"/>
              </a:solidFill>
            </a:ln>
            <a:effectLst>
              <a:outerShdw blurRad="50800" dist="38100" dir="2700000" algn="tl" rotWithShape="0">
                <a:prstClr val="black">
                  <a:alpha val="40000"/>
                </a:prstClr>
              </a:outerShdw>
            </a:effectLst>
          </p:spPr>
          <p:txBody>
            <a:bodyPr wrap="square" lIns="48381" tIns="24190" rIns="48381" bIns="24190">
              <a:spAutoFit/>
            </a:bodyPr>
            <a:lstStyle/>
            <a:p>
              <a:pPr marL="0" marR="0" lvl="0" indent="0" defTabSz="914400" eaLnBrk="1" fontAlgn="auto" latinLnBrk="0" hangingPunct="1">
                <a:lnSpc>
                  <a:spcPts val="15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rPr>
                <a:t>Plot shows steady growth of # of IAC external users over the past few years.</a:t>
              </a:r>
            </a:p>
          </p:txBody>
        </p:sp>
        <p:sp>
          <p:nvSpPr>
            <p:cNvPr id="6" name="TextBox 5"/>
            <p:cNvSpPr txBox="1"/>
            <p:nvPr/>
          </p:nvSpPr>
          <p:spPr>
            <a:xfrm>
              <a:off x="5589813" y="5063087"/>
              <a:ext cx="3270785" cy="1416554"/>
            </a:xfrm>
            <a:prstGeom prst="rect">
              <a:avLst/>
            </a:prstGeom>
            <a:noFill/>
          </p:spPr>
          <p:txBody>
            <a:bodyPr wrap="square" lIns="163425" tIns="81721" rIns="163425" bIns="81721" rtlCol="0">
              <a:spAutoFit/>
            </a:bodyPr>
            <a:lstStyle/>
            <a:p>
              <a:pPr marL="0" marR="0" lvl="0" indent="0" defTabSz="914400" eaLnBrk="1" fontAlgn="auto" latinLnBrk="0" hangingPunct="1">
                <a:lnSpc>
                  <a:spcPts val="15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rPr>
                <a:t>IAC external users are from more than 110 industrial companies and 20 education institutions. They engaged about 15% of machine usage and contributed more than 50% in total users fees.</a:t>
              </a:r>
            </a:p>
          </p:txBody>
        </p:sp>
        <p:sp>
          <p:nvSpPr>
            <p:cNvPr id="7" name="Rectangle 6"/>
            <p:cNvSpPr/>
            <p:nvPr/>
          </p:nvSpPr>
          <p:spPr>
            <a:xfrm>
              <a:off x="317260" y="6375428"/>
              <a:ext cx="4371133" cy="276999"/>
            </a:xfrm>
            <a:prstGeom prst="rect">
              <a:avLst/>
            </a:prstGeom>
          </p:spPr>
          <p:txBody>
            <a:bodyPr wrap="none">
              <a:spAutoFit/>
            </a:bodyPr>
            <a:lstStyle/>
            <a:p>
              <a:pPr marL="0" marR="0" lvl="0" indent="0" defTabSz="914400" eaLnBrk="0" fontAlgn="auto" latinLnBrk="0" hangingPunct="0">
                <a:lnSpc>
                  <a:spcPct val="100000"/>
                </a:lnSpc>
                <a:spcBef>
                  <a:spcPct val="50000"/>
                </a:spcBef>
                <a:spcAft>
                  <a:spcPts val="0"/>
                </a:spcAft>
                <a:buClr>
                  <a:srgbClr val="3333CC"/>
                </a:buClr>
                <a:buSzPct val="80000"/>
                <a:buFontTx/>
                <a:buNone/>
                <a:tabLst/>
                <a:defRPr/>
              </a:pPr>
              <a:r>
                <a:rPr kumimoji="1" lang="en-US" sz="1200" b="0" i="1" u="none" strike="noStrike" kern="0" cap="none" spc="0" normalizeH="0" baseline="0" noProof="0" dirty="0">
                  <a:ln>
                    <a:noFill/>
                  </a:ln>
                  <a:solidFill>
                    <a:prstClr val="black"/>
                  </a:solidFill>
                  <a:effectLst/>
                  <a:uLnTx/>
                  <a:uFillTx/>
                  <a:latin typeface="Calibri"/>
                  <a:cs typeface="Times New Roman" pitchFamily="18" charset="0"/>
                </a:rPr>
                <a:t>Note: 2016- 2017 new (including renewed) users are marked in red</a:t>
              </a:r>
              <a:r>
                <a:rPr kumimoji="1" lang="en-US" sz="1200" b="0" i="1" u="none" strike="noStrike" kern="0" cap="none" spc="0" normalizeH="0" baseline="0" noProof="0" dirty="0">
                  <a:ln>
                    <a:noFill/>
                  </a:ln>
                  <a:solidFill>
                    <a:srgbClr val="EEECE1">
                      <a:lumMod val="10000"/>
                    </a:srgbClr>
                  </a:solidFill>
                  <a:effectLst/>
                  <a:uLnTx/>
                  <a:uFillTx/>
                  <a:latin typeface="Calibri"/>
                  <a:cs typeface="Times New Roman" pitchFamily="18" charset="0"/>
                </a:rPr>
                <a:t>.</a:t>
              </a:r>
            </a:p>
          </p:txBody>
        </p:sp>
        <p:sp>
          <p:nvSpPr>
            <p:cNvPr id="8" name="Rectangle 7"/>
            <p:cNvSpPr/>
            <p:nvPr/>
          </p:nvSpPr>
          <p:spPr>
            <a:xfrm>
              <a:off x="5279944" y="1042786"/>
              <a:ext cx="210903" cy="536824"/>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 name="Rectangle 8"/>
            <p:cNvSpPr/>
            <p:nvPr/>
          </p:nvSpPr>
          <p:spPr>
            <a:xfrm>
              <a:off x="5390829" y="5980248"/>
              <a:ext cx="100019" cy="536824"/>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 name="Rectangle 9"/>
            <p:cNvSpPr/>
            <p:nvPr/>
          </p:nvSpPr>
          <p:spPr>
            <a:xfrm>
              <a:off x="372973" y="5993524"/>
              <a:ext cx="304798" cy="117826"/>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1" name="Rectangle 10"/>
            <p:cNvSpPr/>
            <p:nvPr/>
          </p:nvSpPr>
          <p:spPr>
            <a:xfrm>
              <a:off x="5380967" y="5987662"/>
              <a:ext cx="248240" cy="535682"/>
            </a:xfrm>
            <a:prstGeom prst="rect">
              <a:avLst/>
            </a:prstGeom>
            <a:solidFill>
              <a:sysClr val="window" lastClr="FFFFFF">
                <a:alpha val="40784"/>
              </a:sysClr>
            </a:solidFill>
            <a:ln w="25400" cap="flat" cmpd="sng" algn="ctr">
              <a:solidFill>
                <a:srgbClr val="E8FFDD">
                  <a:alpha val="40784"/>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noFill/>
                <a:effectLst/>
                <a:uLnTx/>
                <a:uFillTx/>
                <a:latin typeface="Calibri"/>
                <a:ea typeface="+mn-ea"/>
                <a:cs typeface="+mn-cs"/>
              </a:endParaRPr>
            </a:p>
          </p:txBody>
        </p:sp>
        <p:sp>
          <p:nvSpPr>
            <p:cNvPr id="12" name="Rectangle 11"/>
            <p:cNvSpPr/>
            <p:nvPr/>
          </p:nvSpPr>
          <p:spPr>
            <a:xfrm>
              <a:off x="372663" y="1299210"/>
              <a:ext cx="4737291" cy="163647"/>
            </a:xfrm>
            <a:prstGeom prst="rect">
              <a:avLst/>
            </a:prstGeom>
            <a:solidFill>
              <a:sysClr val="window" lastClr="FFFFFF">
                <a:lumMod val="9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3" name="Rectangle 12"/>
            <p:cNvSpPr/>
            <p:nvPr/>
          </p:nvSpPr>
          <p:spPr>
            <a:xfrm>
              <a:off x="5151783" y="1042787"/>
              <a:ext cx="225301" cy="535681"/>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noFill/>
                <a:effectLst/>
                <a:uLnTx/>
                <a:uFillTx/>
                <a:latin typeface="Calibri"/>
                <a:ea typeface="+mn-ea"/>
                <a:cs typeface="+mn-cs"/>
              </a:endParaRPr>
            </a:p>
          </p:txBody>
        </p:sp>
        <p:sp>
          <p:nvSpPr>
            <p:cNvPr id="14" name="Rectangle 13"/>
            <p:cNvSpPr/>
            <p:nvPr/>
          </p:nvSpPr>
          <p:spPr>
            <a:xfrm>
              <a:off x="5214963" y="6003873"/>
              <a:ext cx="225301" cy="535681"/>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noFill/>
                <a:effectLst/>
                <a:uLnTx/>
                <a:uFillTx/>
                <a:latin typeface="Calibri"/>
                <a:ea typeface="+mn-ea"/>
                <a:cs typeface="+mn-cs"/>
              </a:endParaRPr>
            </a:p>
          </p:txBody>
        </p:sp>
        <p:sp>
          <p:nvSpPr>
            <p:cNvPr id="15" name="Rectangle 14"/>
            <p:cNvSpPr/>
            <p:nvPr/>
          </p:nvSpPr>
          <p:spPr>
            <a:xfrm>
              <a:off x="5105400" y="5180210"/>
              <a:ext cx="182880" cy="3810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8" name="Rectangle 17"/>
            <p:cNvSpPr/>
            <p:nvPr/>
          </p:nvSpPr>
          <p:spPr>
            <a:xfrm>
              <a:off x="5624741" y="6412048"/>
              <a:ext cx="3123285" cy="363539"/>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1" u="none" strike="noStrike" kern="0" cap="none" spc="0" normalizeH="0" baseline="0" noProof="0" dirty="0">
                  <a:ln>
                    <a:noFill/>
                  </a:ln>
                  <a:solidFill>
                    <a:srgbClr val="3333CC"/>
                  </a:solidFill>
                  <a:effectLst/>
                  <a:uLnTx/>
                  <a:uFillTx/>
                  <a:latin typeface="Calibri"/>
                </a:rPr>
                <a:t>http://www.princeton.edu/~iac</a:t>
              </a:r>
            </a:p>
          </p:txBody>
        </p:sp>
        <p:sp>
          <p:nvSpPr>
            <p:cNvPr id="19" name="Rectangle 18"/>
            <p:cNvSpPr/>
            <p:nvPr/>
          </p:nvSpPr>
          <p:spPr>
            <a:xfrm flipV="1">
              <a:off x="5229967" y="5472204"/>
              <a:ext cx="182880" cy="433752"/>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aphicFrame>
          <p:nvGraphicFramePr>
            <p:cNvPr id="20" name="Chart 19"/>
            <p:cNvGraphicFramePr>
              <a:graphicFrameLocks/>
            </p:cNvGraphicFramePr>
            <p:nvPr>
              <p:extLst>
                <p:ext uri="{D42A27DB-BD31-4B8C-83A1-F6EECF244321}">
                  <p14:modId xmlns:p14="http://schemas.microsoft.com/office/powerpoint/2010/main" val="1451239894"/>
                </p:ext>
              </p:extLst>
            </p:nvPr>
          </p:nvGraphicFramePr>
          <p:xfrm>
            <a:off x="6019800" y="1219200"/>
            <a:ext cx="2409824" cy="3063875"/>
          </p:xfrm>
          <a:graphic>
            <a:graphicData uri="http://schemas.openxmlformats.org/drawingml/2006/chart">
              <c:chart xmlns:c="http://schemas.openxmlformats.org/drawingml/2006/chart" xmlns:r="http://schemas.openxmlformats.org/officeDocument/2006/relationships" r:id="rId6"/>
            </a:graphicData>
          </a:graphic>
        </p:graphicFrame>
        <p:sp>
          <p:nvSpPr>
            <p:cNvPr id="21" name="TextBox 20"/>
            <p:cNvSpPr txBox="1"/>
            <p:nvPr/>
          </p:nvSpPr>
          <p:spPr>
            <a:xfrm>
              <a:off x="6400800" y="3886200"/>
              <a:ext cx="2590800"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a:rPr>
                <a:t>2013    2014    2015    2016    2017 </a:t>
              </a:r>
            </a:p>
          </p:txBody>
        </p:sp>
        <p:sp>
          <p:nvSpPr>
            <p:cNvPr id="22" name="TextBox 21"/>
            <p:cNvSpPr txBox="1"/>
            <p:nvPr/>
          </p:nvSpPr>
          <p:spPr>
            <a:xfrm>
              <a:off x="7623229" y="2524326"/>
              <a:ext cx="802143" cy="649152"/>
            </a:xfrm>
            <a:prstGeom prst="rect">
              <a:avLst/>
            </a:prstGeom>
            <a:noFill/>
          </p:spPr>
          <p:txBody>
            <a:bodyPr wrap="none" rtlCol="0">
              <a:spAutoFit/>
            </a:bodyPr>
            <a:lstStyle/>
            <a:p>
              <a:pPr marL="0" marR="0" lvl="0" indent="0" defTabSz="914400" eaLnBrk="1" fontAlgn="auto" latinLnBrk="0" hangingPunct="1">
                <a:lnSpc>
                  <a:spcPts val="23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rPr>
                <a:t>Industrial</a:t>
              </a:r>
            </a:p>
            <a:p>
              <a:pPr marL="0" marR="0" lvl="0" indent="0" defTabSz="914400" eaLnBrk="1" fontAlgn="auto" latinLnBrk="0" hangingPunct="1">
                <a:lnSpc>
                  <a:spcPts val="23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rPr>
                <a:t>Academia</a:t>
              </a:r>
            </a:p>
          </p:txBody>
        </p:sp>
        <p:sp>
          <p:nvSpPr>
            <p:cNvPr id="16" name="Rectangle 15"/>
            <p:cNvSpPr/>
            <p:nvPr/>
          </p:nvSpPr>
          <p:spPr>
            <a:xfrm flipV="1">
              <a:off x="5119552" y="1061595"/>
              <a:ext cx="182880" cy="433752"/>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3" name="Rectangle 22"/>
            <p:cNvSpPr/>
            <p:nvPr/>
          </p:nvSpPr>
          <p:spPr>
            <a:xfrm flipV="1">
              <a:off x="214754" y="971917"/>
              <a:ext cx="120011" cy="327294"/>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4" name="Rectangle 23"/>
            <p:cNvSpPr/>
            <p:nvPr/>
          </p:nvSpPr>
          <p:spPr>
            <a:xfrm flipV="1">
              <a:off x="237488" y="1030176"/>
              <a:ext cx="182880" cy="433752"/>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137203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bwMode="auto">
          <a:xfrm>
            <a:off x="1645916" y="77590"/>
            <a:ext cx="6050284" cy="760610"/>
          </a:xfrm>
          <a:prstGeom prst="rect">
            <a:avLst/>
          </a:prstGeom>
          <a:noFill/>
        </p:spPr>
        <p:txBody>
          <a:bodyPr wrap="none" lIns="326504" tIns="163267" rIns="326504" bIns="163267">
            <a:spAutoFit/>
          </a:bodyPr>
          <a:lstStyle/>
          <a:p>
            <a:pPr lvl="0" algn="ctr">
              <a:defRPr/>
            </a:pPr>
            <a:r>
              <a:rPr lang="en-US" sz="2800" b="1" kern="0" dirty="0">
                <a:solidFill>
                  <a:srgbClr val="C00000"/>
                </a:solidFill>
                <a:latin typeface="Calibri"/>
              </a:rPr>
              <a:t>The PCCM Industrial Seminar Series </a:t>
            </a:r>
            <a:endParaRPr kumimoji="0" lang="en-US" sz="2800" b="1" i="0" u="none" strike="noStrike" kern="0" cap="none" spc="0" normalizeH="0" baseline="0" noProof="0" dirty="0">
              <a:ln>
                <a:noFill/>
              </a:ln>
              <a:solidFill>
                <a:srgbClr val="C00000"/>
              </a:solidFill>
              <a:effectLst/>
              <a:uLnTx/>
              <a:uFillTx/>
              <a:latin typeface="Calibri"/>
            </a:endParaRPr>
          </a:p>
        </p:txBody>
      </p:sp>
      <p:sp>
        <p:nvSpPr>
          <p:cNvPr id="6" name="Rectangle 5"/>
          <p:cNvSpPr/>
          <p:nvPr/>
        </p:nvSpPr>
        <p:spPr>
          <a:xfrm>
            <a:off x="298341" y="2178804"/>
            <a:ext cx="8382000" cy="746358"/>
          </a:xfrm>
          <a:prstGeom prst="rect">
            <a:avLst/>
          </a:prstGeom>
        </p:spPr>
        <p:txBody>
          <a:bodyPr wrap="square">
            <a:spAutoFit/>
          </a:bodyPr>
          <a:lstStyle/>
          <a:p>
            <a:pPr marL="0" marR="0" lvl="0" indent="0" defTabSz="914400" eaLnBrk="1" fontAlgn="auto" latinLnBrk="0" hangingPunct="1">
              <a:lnSpc>
                <a:spcPts val="1700"/>
              </a:lnSpc>
              <a:spcBef>
                <a:spcPts val="0"/>
              </a:spcBef>
              <a:spcAft>
                <a:spcPts val="0"/>
              </a:spcAft>
              <a:buClrTx/>
              <a:buSzPts val="900"/>
              <a:buFontTx/>
              <a:buNone/>
              <a:tabLst>
                <a:tab pos="514350" algn="l"/>
              </a:tabLst>
              <a:defRPr/>
            </a:pPr>
            <a:r>
              <a:rPr kumimoji="0" lang="en-US" b="1" i="0" u="none" strike="noStrike" kern="0" cap="none" spc="0" normalizeH="0" baseline="0" noProof="0" dirty="0">
                <a:ln>
                  <a:noFill/>
                </a:ln>
                <a:solidFill>
                  <a:srgbClr val="0000FF"/>
                </a:solidFill>
                <a:effectLst/>
                <a:uLnTx/>
                <a:uFillTx/>
                <a:latin typeface="Calibri" charset="0"/>
                <a:ea typeface="Calibri" charset="0"/>
                <a:cs typeface="Calibri" charset="0"/>
              </a:rPr>
              <a:t>PCCM’s new industrial seminars </a:t>
            </a:r>
            <a:r>
              <a:rPr kumimoji="0" lang="en-US" sz="1600" b="0" i="0" u="none" strike="noStrike" kern="0" cap="none" spc="0" normalizeH="0" baseline="0" noProof="0" dirty="0">
                <a:ln>
                  <a:noFill/>
                </a:ln>
                <a:solidFill>
                  <a:prstClr val="black"/>
                </a:solidFill>
                <a:effectLst/>
                <a:uLnTx/>
                <a:uFillTx/>
                <a:latin typeface="Calibri" charset="0"/>
                <a:ea typeface="Calibri" charset="0"/>
                <a:cs typeface="Calibri" charset="0"/>
              </a:rPr>
              <a:t>- a monthly seminar series for Princeton materials community. Guest speakers include former CEO of </a:t>
            </a:r>
            <a:r>
              <a:rPr kumimoji="0" lang="en-US" sz="1600" b="0" i="0" u="none" strike="noStrike" kern="0" cap="none" spc="0" normalizeH="0" baseline="0" noProof="0" dirty="0" err="1">
                <a:ln>
                  <a:noFill/>
                </a:ln>
                <a:solidFill>
                  <a:prstClr val="black"/>
                </a:solidFill>
                <a:effectLst/>
                <a:uLnTx/>
                <a:uFillTx/>
                <a:latin typeface="Calibri" charset="0"/>
                <a:ea typeface="Calibri" charset="0"/>
                <a:cs typeface="Calibri" charset="0"/>
              </a:rPr>
              <a:t>AIChE</a:t>
            </a:r>
            <a:r>
              <a:rPr kumimoji="0" lang="en-US" sz="1600" b="0" i="0" u="none" strike="noStrike" kern="0" cap="none" spc="0" normalizeH="0" baseline="0" noProof="0" dirty="0">
                <a:ln>
                  <a:noFill/>
                </a:ln>
                <a:solidFill>
                  <a:prstClr val="black"/>
                </a:solidFill>
                <a:effectLst/>
                <a:uLnTx/>
                <a:uFillTx/>
                <a:latin typeface="Calibri" charset="0"/>
                <a:ea typeface="Calibri" charset="0"/>
                <a:cs typeface="Calibri" charset="0"/>
              </a:rPr>
              <a:t>, industrial scientists, IP attorneys, and entrepreneurs from BMS, ExxonMobil, Johnson &amp; Johnson, Merck, and many startups.</a:t>
            </a:r>
          </a:p>
        </p:txBody>
      </p:sp>
      <p:sp>
        <p:nvSpPr>
          <p:cNvPr id="10" name="Rectangle 9"/>
          <p:cNvSpPr/>
          <p:nvPr/>
        </p:nvSpPr>
        <p:spPr>
          <a:xfrm>
            <a:off x="304800" y="3352800"/>
            <a:ext cx="8610600" cy="2618666"/>
          </a:xfrm>
          <a:prstGeom prst="rect">
            <a:avLst/>
          </a:prstGeom>
        </p:spPr>
        <p:txBody>
          <a:bodyPr wrap="square">
            <a:spAutoFit/>
          </a:bodyPr>
          <a:lstStyle/>
          <a:p>
            <a:pPr marL="0" marR="0" lvl="0" indent="0" defTabSz="914400" eaLnBrk="1" fontAlgn="auto" latinLnBrk="0" hangingPunct="1">
              <a:lnSpc>
                <a:spcPts val="1700"/>
              </a:lnSpc>
              <a:spcBef>
                <a:spcPts val="0"/>
              </a:spcBef>
              <a:spcAft>
                <a:spcPts val="300"/>
              </a:spcAft>
              <a:buClrTx/>
              <a:buSzTx/>
              <a:buFontTx/>
              <a:buNone/>
              <a:tabLst/>
              <a:defRPr/>
            </a:pPr>
            <a:r>
              <a:rPr kumimoji="0" lang="en-US" sz="1800" b="1" i="0" u="none" strike="noStrike" kern="0" cap="none" spc="0" normalizeH="0" baseline="0" noProof="0" dirty="0">
                <a:ln>
                  <a:noFill/>
                </a:ln>
                <a:solidFill>
                  <a:srgbClr val="C00000"/>
                </a:solidFill>
                <a:effectLst/>
                <a:uLnTx/>
                <a:uFillTx/>
                <a:latin typeface="Calibri"/>
              </a:rPr>
              <a:t>Students comments include:</a:t>
            </a:r>
            <a:endParaRPr kumimoji="0" lang="en-US" sz="1800" i="0" u="none" strike="noStrike" kern="0" cap="none" spc="0" normalizeH="0" baseline="0" noProof="0" dirty="0">
              <a:ln>
                <a:noFill/>
              </a:ln>
              <a:solidFill>
                <a:srgbClr val="C00000"/>
              </a:solidFill>
              <a:effectLst/>
              <a:uLnTx/>
              <a:uFillTx/>
              <a:latin typeface="Calibri"/>
            </a:endParaRPr>
          </a:p>
          <a:p>
            <a:pPr marL="0" marR="0" lvl="0" indent="0" defTabSz="914400" eaLnBrk="1" fontAlgn="auto" latinLnBrk="0" hangingPunct="1">
              <a:lnSpc>
                <a:spcPts val="1700"/>
              </a:lnSpc>
              <a:spcBef>
                <a:spcPts val="0"/>
              </a:spcBef>
              <a:spcAft>
                <a:spcPts val="0"/>
              </a:spcAft>
              <a:buClrTx/>
              <a:buSzTx/>
              <a:buFontTx/>
              <a:buNone/>
              <a:tabLst/>
              <a:defRPr/>
            </a:pPr>
            <a:r>
              <a:rPr kumimoji="0" lang="en-US" sz="1600" i="0" u="none" strike="noStrike" kern="0" cap="none" spc="0" normalizeH="0" baseline="0" noProof="0" dirty="0">
                <a:ln>
                  <a:noFill/>
                </a:ln>
                <a:solidFill>
                  <a:prstClr val="black"/>
                </a:solidFill>
                <a:effectLst/>
                <a:uLnTx/>
                <a:uFillTx/>
                <a:latin typeface="Calibri"/>
              </a:rPr>
              <a:t>“The Industrial Seminar Series has differentiated itself from regular departmental seminars and it has been great for students looking to enter industry. They are e</a:t>
            </a:r>
            <a:r>
              <a:rPr kumimoji="0" lang="en-US" sz="1600" b="0" i="0" u="none" strike="noStrike" kern="0" cap="none" spc="0" normalizeH="0" baseline="0" noProof="0" dirty="0">
                <a:ln>
                  <a:noFill/>
                </a:ln>
                <a:solidFill>
                  <a:prstClr val="black"/>
                </a:solidFill>
                <a:effectLst/>
                <a:uLnTx/>
                <a:uFillTx/>
                <a:latin typeface="Calibri"/>
              </a:rPr>
              <a:t>xtremely useful in learning what to expect in the industrial sector.” (Geoff Purdum)</a:t>
            </a:r>
          </a:p>
          <a:p>
            <a:pPr marL="0" marR="0" lvl="0" indent="0" defTabSz="914400" eaLnBrk="1" fontAlgn="auto" latinLnBrk="0" hangingPunct="1">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Calibri"/>
            </a:endParaRPr>
          </a:p>
          <a:p>
            <a:pPr lvl="0">
              <a:lnSpc>
                <a:spcPts val="1700"/>
              </a:lnSpc>
              <a:defRPr/>
            </a:pPr>
            <a:r>
              <a:rPr lang="en-US" sz="1600" kern="0" dirty="0">
                <a:solidFill>
                  <a:prstClr val="black"/>
                </a:solidFill>
                <a:latin typeface="Calibri"/>
              </a:rPr>
              <a:t>“This seminar is extremely valuable in promoting academic-industrial partnerships and collaboration as well as exposing students, faculty, and postdocs to research and opportunities outside of academia.” (Mary Burroughs)</a:t>
            </a:r>
          </a:p>
          <a:p>
            <a:pPr marL="0" marR="0" lvl="0" indent="0" defTabSz="914400" eaLnBrk="1" fontAlgn="auto" latinLnBrk="0" hangingPunct="1">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Calibri"/>
            </a:endParaRPr>
          </a:p>
          <a:p>
            <a:pPr marL="0" marR="0" lvl="0" indent="0" defTabSz="914400" eaLnBrk="1" fontAlgn="auto" latinLnBrk="0" hangingPunct="1">
              <a:lnSpc>
                <a:spcPts val="17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libri"/>
              </a:rPr>
              <a:t>“ … gave us the unique chance to see research from a different perspective. The broad range of topics from pharmaceutical research to intellectual property showed the variety of opportunities available in industry to Princeton students.” (Victoria Lee)</a:t>
            </a:r>
          </a:p>
        </p:txBody>
      </p:sp>
      <p:cxnSp>
        <p:nvCxnSpPr>
          <p:cNvPr id="11" name="Straight Connector 10"/>
          <p:cNvCxnSpPr/>
          <p:nvPr/>
        </p:nvCxnSpPr>
        <p:spPr>
          <a:xfrm>
            <a:off x="381000" y="3124200"/>
            <a:ext cx="8534400" cy="0"/>
          </a:xfrm>
          <a:prstGeom prst="line">
            <a:avLst/>
          </a:prstGeom>
          <a:noFill/>
          <a:ln w="19050" cap="flat" cmpd="sng" algn="ctr">
            <a:solidFill>
              <a:srgbClr val="4F81BD">
                <a:shade val="95000"/>
                <a:satMod val="105000"/>
              </a:srgbClr>
            </a:solidFill>
            <a:prstDash val="lgDashDotDot"/>
          </a:ln>
          <a:effectLst/>
        </p:spPr>
      </p:cxnSp>
      <p:grpSp>
        <p:nvGrpSpPr>
          <p:cNvPr id="8" name="Group 7"/>
          <p:cNvGrpSpPr/>
          <p:nvPr/>
        </p:nvGrpSpPr>
        <p:grpSpPr>
          <a:xfrm>
            <a:off x="300262" y="838200"/>
            <a:ext cx="8455594" cy="1371600"/>
            <a:chOff x="228600" y="838200"/>
            <a:chExt cx="8455594" cy="1371600"/>
          </a:xfrm>
        </p:grpSpPr>
        <p:grpSp>
          <p:nvGrpSpPr>
            <p:cNvPr id="13" name="Group 12"/>
            <p:cNvGrpSpPr/>
            <p:nvPr/>
          </p:nvGrpSpPr>
          <p:grpSpPr>
            <a:xfrm>
              <a:off x="228600" y="838200"/>
              <a:ext cx="7130529" cy="1371600"/>
              <a:chOff x="457200" y="780288"/>
              <a:chExt cx="8077200" cy="1680064"/>
            </a:xfrm>
          </p:grpSpPr>
          <p:grpSp>
            <p:nvGrpSpPr>
              <p:cNvPr id="3" name="Group 2"/>
              <p:cNvGrpSpPr/>
              <p:nvPr/>
            </p:nvGrpSpPr>
            <p:grpSpPr>
              <a:xfrm>
                <a:off x="533400" y="990600"/>
                <a:ext cx="7666228" cy="1469752"/>
                <a:chOff x="219456" y="492721"/>
                <a:chExt cx="7666228" cy="1469752"/>
              </a:xfrm>
            </p:grpSpPr>
            <p:pic>
              <p:nvPicPr>
                <p:cNvPr id="19" name="Picture 10" descr="C:\Users\nyao\Desktop\2017 PCCM report\IP Seminar-3a.jpg"/>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p:blipFill>
              <p:spPr bwMode="auto">
                <a:xfrm>
                  <a:off x="5077581" y="492721"/>
                  <a:ext cx="2808103" cy="131735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p:nvPr/>
              </p:nvPicPr>
              <p:blipFill rotWithShape="1">
                <a:blip r:embed="rId5" cstate="email">
                  <a:extLst>
                    <a:ext uri="{28A0092B-C50C-407E-A947-70E740481C1C}">
                      <a14:useLocalDpi xmlns:a14="http://schemas.microsoft.com/office/drawing/2010/main"/>
                    </a:ext>
                  </a:extLst>
                </a:blip>
                <a:srcRect/>
                <a:stretch/>
              </p:blipFill>
              <p:spPr bwMode="auto">
                <a:xfrm>
                  <a:off x="219456" y="505172"/>
                  <a:ext cx="1761744" cy="1304901"/>
                </a:xfrm>
                <a:prstGeom prst="rect">
                  <a:avLst/>
                </a:prstGeom>
                <a:noFill/>
              </p:spPr>
            </p:pic>
            <p:pic>
              <p:nvPicPr>
                <p:cNvPr id="24" name="Picture 23"/>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992158" y="492721"/>
                  <a:ext cx="3063049" cy="1469752"/>
                </a:xfrm>
                <a:prstGeom prst="rect">
                  <a:avLst/>
                </a:prstGeom>
              </p:spPr>
            </p:pic>
          </p:grpSp>
          <p:sp>
            <p:nvSpPr>
              <p:cNvPr id="4" name="Rectangle 3"/>
              <p:cNvSpPr/>
              <p:nvPr/>
            </p:nvSpPr>
            <p:spPr bwMode="auto">
              <a:xfrm>
                <a:off x="457200" y="780288"/>
                <a:ext cx="8077200" cy="228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pic>
          <p:nvPicPr>
            <p:cNvPr id="7" name="Picture 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118041" y="1032763"/>
              <a:ext cx="1566153" cy="1051560"/>
            </a:xfrm>
            <a:prstGeom prst="rect">
              <a:avLst/>
            </a:prstGeom>
          </p:spPr>
        </p:pic>
      </p:grpSp>
    </p:spTree>
    <p:extLst>
      <p:ext uri="{BB962C8B-B14F-4D97-AF65-F5344CB8AC3E}">
        <p14:creationId xmlns:p14="http://schemas.microsoft.com/office/powerpoint/2010/main" val="1605946103"/>
      </p:ext>
    </p:extLst>
  </p:cSld>
  <p:clrMapOvr>
    <a:masterClrMapping/>
  </p:clrMapOvr>
</p:sld>
</file>

<file path=ppt/theme/theme1.xml><?xml version="1.0" encoding="utf-8"?>
<a:theme xmlns:a="http://schemas.openxmlformats.org/drawingml/2006/main" name="PCCM">
  <a:themeElements>
    <a:clrScheme name="PCC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CCM">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CC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CCM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CCM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CCM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CCM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CCM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CCM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IAC Talks 052912</Template>
  <TotalTime>30567</TotalTime>
  <Words>1476</Words>
  <Application>Microsoft Macintosh PowerPoint</Application>
  <PresentationFormat>On-screen Show (4:3)</PresentationFormat>
  <Paragraphs>129</Paragraphs>
  <Slides>13</Slides>
  <Notes>7</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4" baseType="lpstr">
      <vt:lpstr>SimSun</vt:lpstr>
      <vt:lpstr>Adobe Fan Heiti Std B</vt:lpstr>
      <vt:lpstr>Arial</vt:lpstr>
      <vt:lpstr>Calibri</vt:lpstr>
      <vt:lpstr>Calibri Light</vt:lpstr>
      <vt:lpstr>Candara</vt:lpstr>
      <vt:lpstr>Symbol</vt:lpstr>
      <vt:lpstr>Times New Roman</vt:lpstr>
      <vt:lpstr>Tw Cen MT</vt:lpstr>
      <vt:lpstr>PCCM</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Princeton University</Company>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Microscopy Using Electron, Ion, and Nano-manipulation</dc:title>
  <dc:creator>Nan Yao</dc:creator>
  <cp:lastModifiedBy>Divya Abhat</cp:lastModifiedBy>
  <cp:revision>786</cp:revision>
  <cp:lastPrinted>2014-09-11T21:34:28Z</cp:lastPrinted>
  <dcterms:created xsi:type="dcterms:W3CDTF">2013-03-07T22:04:26Z</dcterms:created>
  <dcterms:modified xsi:type="dcterms:W3CDTF">2018-04-23T15:07:20Z</dcterms:modified>
</cp:coreProperties>
</file>